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8" r:id="rId3"/>
    <p:sldId id="269" r:id="rId4"/>
    <p:sldId id="270" r:id="rId5"/>
    <p:sldId id="267" r:id="rId6"/>
    <p:sldId id="266" r:id="rId7"/>
    <p:sldId id="263" r:id="rId8"/>
    <p:sldId id="264" r:id="rId9"/>
    <p:sldId id="262" r:id="rId10"/>
    <p:sldId id="261" r:id="rId11"/>
    <p:sldId id="260" r:id="rId12"/>
    <p:sldId id="265" r:id="rId13"/>
    <p:sldId id="268" r:id="rId14"/>
    <p:sldId id="259" r:id="rId15"/>
    <p:sldId id="272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0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\i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9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96752"/>
            <a:ext cx="7560840" cy="34563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«Современные подходы и формы организации работы и взаимодействия </a:t>
            </a:r>
            <a:r>
              <a:rPr lang="ru-RU" sz="3600" b="1" i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родителями в ДОУ»</a:t>
            </a:r>
            <a:endParaRPr lang="ru-RU" sz="3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93610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400" dirty="0" smtClean="0">
                <a:solidFill>
                  <a:schemeClr val="tx1"/>
                </a:solidFill>
                <a:effectLst/>
              </a:rPr>
              <a:t>Муниципальное бюджетное образовательное учреждение</a:t>
            </a:r>
            <a:br>
              <a:rPr lang="ru-RU" sz="1400" dirty="0" smtClean="0">
                <a:solidFill>
                  <a:schemeClr val="tx1"/>
                </a:solidFill>
                <a:effectLst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</a:rPr>
              <a:t> средняя школа №12 (дошкольное отделение)</a:t>
            </a:r>
            <a:r>
              <a:rPr lang="ru-RU" sz="12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200" dirty="0" smtClean="0">
                <a:solidFill>
                  <a:schemeClr val="tx1"/>
                </a:solidFill>
                <a:effectLst/>
              </a:rPr>
            </a:br>
            <a:endParaRPr lang="ru-RU" sz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9" y="5445224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Выполнила: воспитатель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Шувакова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Азизат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Шаневовна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270284" y="219524"/>
            <a:ext cx="927851" cy="122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71600" y="182633"/>
            <a:ext cx="983552" cy="129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2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872" y="102040"/>
            <a:ext cx="2736304" cy="31625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69" y="132293"/>
            <a:ext cx="2448272" cy="32368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120163"/>
            <a:ext cx="2736304" cy="3240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3369123"/>
            <a:ext cx="410445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98288" y="270880"/>
            <a:ext cx="3384376" cy="2931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76282" y="419489"/>
            <a:ext cx="3407460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78631"/>
            <a:ext cx="2592288" cy="3367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83495" y="3672659"/>
            <a:ext cx="3393034" cy="304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109025" y="4181299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28" y="4109565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260649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Преимущества нетрадиционных форм взаимодействия </a:t>
            </a:r>
            <a:r>
              <a:rPr lang="ru-RU" dirty="0" smtClean="0"/>
              <a:t>ДОУ </a:t>
            </a:r>
            <a:r>
              <a:rPr lang="ru-RU" dirty="0"/>
              <a:t>с родителями.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1520" y="836712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положительный эмоциональный настрой педагогов и родителей на совместную работу по воспитанию детей;</a:t>
            </a:r>
          </a:p>
          <a:p>
            <a:r>
              <a:rPr lang="ru-RU" dirty="0"/>
              <a:t>•	учет индивидуальности ребенка;</a:t>
            </a:r>
          </a:p>
          <a:p>
            <a:r>
              <a:rPr lang="ru-RU" dirty="0"/>
              <a:t>•	родители самостоятельно могут выбирать и формировать уже в дошкольном возрасте то направление </a:t>
            </a:r>
            <a:r>
              <a:rPr lang="ru-RU" dirty="0" smtClean="0"/>
              <a:t>в развитии </a:t>
            </a:r>
            <a:r>
              <a:rPr lang="ru-RU" dirty="0"/>
              <a:t>и воспитании ребенка;</a:t>
            </a:r>
          </a:p>
          <a:p>
            <a:r>
              <a:rPr lang="ru-RU" dirty="0"/>
              <a:t>•	укрепление внутрисемейных связей;</a:t>
            </a:r>
          </a:p>
          <a:p>
            <a:r>
              <a:rPr lang="ru-RU" dirty="0"/>
              <a:t>	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95536" y="278092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Результат работы - положительное отношение родителей к </a:t>
            </a:r>
            <a:r>
              <a:rPr lang="ru-RU" dirty="0" smtClean="0"/>
              <a:t>ДОУ </a:t>
            </a:r>
            <a:r>
              <a:rPr lang="ru-RU" dirty="0"/>
              <a:t>и хорошая оценка его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68257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35.jpe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764704"/>
            <a:ext cx="2016224" cy="2880320"/>
          </a:xfrm>
          <a:prstGeom prst="rect">
            <a:avLst/>
          </a:prstGeom>
        </p:spPr>
      </p:pic>
      <p:pic>
        <p:nvPicPr>
          <p:cNvPr id="7" name="image36.jpe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857093"/>
            <a:ext cx="2016224" cy="2736304"/>
          </a:xfrm>
          <a:prstGeom prst="rect">
            <a:avLst/>
          </a:prstGeom>
        </p:spPr>
      </p:pic>
      <p:pic>
        <p:nvPicPr>
          <p:cNvPr id="8" name="image31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95871" y="1119064"/>
            <a:ext cx="2452370" cy="24482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22940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0">
              <a:spcBef>
                <a:spcPts val="290"/>
              </a:spcBef>
              <a:spcAft>
                <a:spcPts val="0"/>
              </a:spcAft>
            </a:pPr>
            <a:r>
              <a:rPr lang="ru-RU" b="1" kern="0" spc="-30" dirty="0" smtClean="0">
                <a:solidFill>
                  <a:srgbClr val="9900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36515" y="229402"/>
            <a:ext cx="7727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0">
              <a:spcBef>
                <a:spcPts val="290"/>
              </a:spcBef>
              <a:spcAft>
                <a:spcPts val="0"/>
              </a:spcAft>
            </a:pPr>
            <a:r>
              <a:rPr lang="ru-RU" b="1" kern="0" dirty="0" smtClean="0">
                <a:solidFill>
                  <a:srgbClr val="9900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Письменные формы взаимодействия</a:t>
            </a:r>
            <a:r>
              <a:rPr lang="ru-RU" b="1" kern="0" spc="-35" dirty="0" smtClean="0">
                <a:solidFill>
                  <a:srgbClr val="9900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9900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b="1" kern="0" spc="-75" dirty="0">
                <a:solidFill>
                  <a:srgbClr val="9900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spc="-10" dirty="0">
                <a:solidFill>
                  <a:srgbClr val="9900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родителями</a:t>
            </a:r>
            <a:endParaRPr lang="ru-RU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49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01487"/>
            <a:ext cx="7488832" cy="3231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7485" marR="279400" indent="142875" algn="just">
              <a:lnSpc>
                <a:spcPct val="103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рофессиональное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творческое использование педагогами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ДОУ современных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традиционных и нетрадиционных форм работы и взаимодействия с родителями позволяет успешно и эффективно осуществлять сотрудничество с родителями воспитанников как с участниками образовательного процесса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ДОУ.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Умелое и качественное сочетание всех форм работы педагогического коллектива с родителями способствует повышению теоретических знаний родителей, побуждает их пересматривать методы и приёмы домашнего воспитания детей, правильно организовывать разностороннюю деятельность детей в домашних условиях, а также способствует повышению статуса дошкольного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50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980728"/>
            <a:ext cx="6912768" cy="1501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7485" marR="279400" indent="142875" algn="just">
              <a:lnSpc>
                <a:spcPct val="103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Тонкость ощущения человека, эмоциональная восприимчивость, впечатлительность, чуткость, сопереживание, проникновение в духовный мир другого человека - все это постигается прежде всего в семье».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А. Сухомлинский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image3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2996952"/>
            <a:ext cx="44644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3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412775"/>
            <a:ext cx="6048672" cy="662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7485" marR="279400" indent="142875" algn="just">
              <a:lnSpc>
                <a:spcPct val="103000"/>
              </a:lnSpc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image3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2990886"/>
            <a:ext cx="4248472" cy="260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980728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Семья для ребенка-это источник общественного опыта , здесь он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находит примеры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подражания и здесь происходит его социальное рождение. И если мы хотим вырастить нравственно здоровое поколение, то должны решать эту проблему «всем миром»: детский сад, семья, общественность.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algn="ctr"/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Важным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направлением деятельности воспитателя в детском саду на современном этапе является тесное взаимодействие с родителями воспитанников. Работа с семьей </a:t>
            </a:r>
            <a:r>
              <a:rPr lang="ru-RU" u="sng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должна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учитывать современные подходы к проблеме педагогической компетентности родителей, и  направлена на ее повышение. </a:t>
            </a:r>
            <a:endParaRPr lang="ru-RU" dirty="0"/>
          </a:p>
          <a:p>
            <a:pPr marL="4572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3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4005063"/>
            <a:ext cx="4248472" cy="260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9"/>
            <a:ext cx="842493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Оптимизация отношений партнерства и сотрудничества между </a:t>
            </a:r>
            <a:r>
              <a:rPr lang="ru-RU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родителями и ребенком в семье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88840"/>
            <a:ext cx="79928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Задачи: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45720" indent="0" algn="ctr">
              <a:buNone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помощь </a:t>
            </a:r>
            <a:r>
              <a:rPr lang="ru-RU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воспитанников в осознании своей роли, значения и возможностей в воспитании здорового и успешного ребенка.</a:t>
            </a:r>
          </a:p>
          <a:p>
            <a:r>
              <a:rPr lang="ru-RU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Установление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контакта с </a:t>
            </a:r>
            <a:r>
              <a:rPr lang="ru-RU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для близкого знакомства с особенностями </a:t>
            </a:r>
            <a:r>
              <a:rPr lang="ru-RU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семейного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воспитания и активизация их в жизни детского сада.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Сотрудничество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детского сада с </a:t>
            </a:r>
            <a:r>
              <a:rPr lang="ru-RU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воспитанников в решении задач образовательной программы по организации игровой, творческой, конструктивной и трудовой деятельности детей.</a:t>
            </a:r>
          </a:p>
        </p:txBody>
      </p:sp>
    </p:spTree>
    <p:extLst>
      <p:ext uri="{BB962C8B-B14F-4D97-AF65-F5344CB8AC3E}">
        <p14:creationId xmlns:p14="http://schemas.microsoft.com/office/powerpoint/2010/main" val="355419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640960" cy="352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4305" marR="194945" indent="914400" algn="just">
              <a:lnSpc>
                <a:spcPct val="103000"/>
              </a:lnSpc>
              <a:spcBef>
                <a:spcPts val="905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время в ДОУ сложились устойчивые формы работы детского сада с семьями воспитанников, которые можно условно разделить на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традиционные и нетрадиционные формы</a:t>
            </a:r>
            <a:r>
              <a:rPr lang="ru-RU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29535" algn="just">
              <a:spcBef>
                <a:spcPts val="20"/>
              </a:spcBef>
              <a:spcAft>
                <a:spcPts val="0"/>
              </a:spcAft>
            </a:pPr>
            <a:r>
              <a:rPr lang="ru-RU" b="1" spc="-10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Традиционные</a:t>
            </a:r>
            <a:r>
              <a:rPr lang="ru-RU" b="1" spc="-35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-10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b="1" spc="-30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-10" dirty="0">
                <a:solidFill>
                  <a:srgbClr val="8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92405" lvl="0" indent="-342900" algn="just">
              <a:lnSpc>
                <a:spcPct val="103000"/>
              </a:lnSpc>
              <a:spcBef>
                <a:spcPts val="70"/>
              </a:spcBef>
              <a:spcAft>
                <a:spcPts val="0"/>
              </a:spcAft>
              <a:buFont typeface="Arial MT"/>
              <a:buChar char="•"/>
              <a:tabLst>
                <a:tab pos="441325" algn="l"/>
              </a:tabLst>
            </a:pPr>
            <a:r>
              <a:rPr lang="ru-RU" sz="1600" b="1" i="1" dirty="0">
                <a:solidFill>
                  <a:srgbClr val="800000"/>
                </a:solidFill>
                <a:latin typeface="Times New Roman" panose="02020603050405020304" pitchFamily="18" charset="0"/>
                <a:ea typeface="Arial MT"/>
                <a:cs typeface="Arial MT"/>
              </a:rPr>
              <a:t>коллективны</a:t>
            </a:r>
            <a:r>
              <a:rPr lang="ru-RU" sz="1600" b="1" dirty="0">
                <a:solidFill>
                  <a:srgbClr val="800000"/>
                </a:solidFill>
                <a:latin typeface="Times New Roman" panose="02020603050405020304" pitchFamily="18" charset="0"/>
                <a:ea typeface="Arial MT"/>
                <a:cs typeface="Arial MT"/>
              </a:rPr>
              <a:t>е</a:t>
            </a:r>
            <a:r>
              <a:rPr lang="ru-RU" sz="1600" b="1" spc="-55" dirty="0">
                <a:solidFill>
                  <a:srgbClr val="800000"/>
                </a:solidFill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–</a:t>
            </a:r>
            <a:r>
              <a:rPr lang="ru-RU" sz="1600" spc="-5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общие</a:t>
            </a:r>
            <a:r>
              <a:rPr lang="ru-RU" sz="1600" spc="-5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и</a:t>
            </a:r>
            <a:r>
              <a:rPr lang="ru-RU" sz="1600" spc="-5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групповые</a:t>
            </a:r>
            <a:r>
              <a:rPr lang="ru-RU" sz="1600" spc="-4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родительские</a:t>
            </a:r>
            <a:r>
              <a:rPr lang="ru-RU" sz="1600" spc="-5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собрания,</a:t>
            </a:r>
            <a:r>
              <a:rPr lang="ru-RU" sz="1600" spc="-5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конференции,</a:t>
            </a:r>
            <a:r>
              <a:rPr lang="ru-RU" sz="1600" spc="-45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консультации,</a:t>
            </a:r>
            <a:r>
              <a:rPr lang="ru-RU" sz="1600" spc="-55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беседы,</a:t>
            </a:r>
            <a:r>
              <a:rPr lang="ru-RU" sz="1600" spc="-4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семинары, дни открытых дверей с </a:t>
            </a:r>
            <a:r>
              <a:rPr lang="ru-RU" sz="1600" dirty="0" smtClean="0">
                <a:latin typeface="Times New Roman" panose="02020603050405020304" pitchFamily="18" charset="0"/>
                <a:ea typeface="Arial MT"/>
                <a:cs typeface="Arial MT"/>
              </a:rPr>
              <a:t>проведением, показательные мероприятия,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совместные праздники и развлечения, совместное благоустройство ДОУ и </a:t>
            </a:r>
            <a:r>
              <a:rPr lang="ru-RU" sz="1600" dirty="0" smtClean="0">
                <a:latin typeface="Times New Roman" panose="02020603050405020304" pitchFamily="18" charset="0"/>
                <a:ea typeface="Arial MT"/>
                <a:cs typeface="Arial MT"/>
              </a:rPr>
              <a:t>территории,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конкурсы совместного творчества детей и взрослых, вечер вопросов и </a:t>
            </a:r>
            <a:r>
              <a:rPr lang="ru-RU" sz="1600" spc="-10" dirty="0">
                <a:latin typeface="Times New Roman" panose="02020603050405020304" pitchFamily="18" charset="0"/>
                <a:ea typeface="Arial MT"/>
                <a:cs typeface="Arial MT"/>
              </a:rPr>
              <a:t>ответов.</a:t>
            </a:r>
            <a:endParaRPr lang="ru-RU" sz="1200" dirty="0">
              <a:latin typeface="Times New Roman" panose="02020603050405020304" pitchFamily="18" charset="0"/>
              <a:ea typeface="Arial MT"/>
              <a:cs typeface="Arial MT"/>
            </a:endParaRPr>
          </a:p>
          <a:p>
            <a:pPr marL="342900" marR="192405" lvl="0" indent="-342900" algn="just">
              <a:lnSpc>
                <a:spcPct val="103000"/>
              </a:lnSpc>
              <a:spcBef>
                <a:spcPts val="25"/>
              </a:spcBef>
              <a:spcAft>
                <a:spcPts val="0"/>
              </a:spcAft>
              <a:buFont typeface="Arial MT"/>
              <a:buChar char="•"/>
              <a:tabLst>
                <a:tab pos="441325" algn="l"/>
              </a:tabLst>
            </a:pPr>
            <a:r>
              <a:rPr lang="ru-RU" sz="1600" b="1" i="1" dirty="0">
                <a:solidFill>
                  <a:srgbClr val="800000"/>
                </a:solidFill>
                <a:latin typeface="Times New Roman" panose="02020603050405020304" pitchFamily="18" charset="0"/>
                <a:ea typeface="Arial MT"/>
                <a:cs typeface="Arial MT"/>
              </a:rPr>
              <a:t>индивидуальные </a:t>
            </a:r>
            <a:r>
              <a:rPr lang="ru-RU" sz="1600" dirty="0" smtClean="0">
                <a:latin typeface="Times New Roman" panose="02020603050405020304" pitchFamily="18" charset="0"/>
                <a:ea typeface="Arial MT"/>
                <a:cs typeface="Arial MT"/>
              </a:rPr>
              <a:t>–беседы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, консультации, индивидуальное собеседование для выявления проблем родителей в воспитании детей, изучения мотивов и потребностей, анкетирование,</a:t>
            </a:r>
            <a:r>
              <a:rPr lang="ru-RU" sz="1600" spc="200" dirty="0">
                <a:latin typeface="Times New Roman" panose="02020603050405020304" pitchFamily="18" charset="0"/>
                <a:ea typeface="Arial MT"/>
                <a:cs typeface="Arial MT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переписка с родителями, индивидуальные памятки.</a:t>
            </a:r>
            <a:endParaRPr lang="ru-RU" sz="1200" dirty="0">
              <a:latin typeface="Times New Roman" panose="02020603050405020304" pitchFamily="18" charset="0"/>
              <a:ea typeface="Arial MT"/>
              <a:cs typeface="Arial MT"/>
            </a:endParaRPr>
          </a:p>
          <a:p>
            <a:pPr marL="342900" marR="191770" lvl="0" indent="-342900" algn="just">
              <a:lnSpc>
                <a:spcPct val="103000"/>
              </a:lnSpc>
              <a:spcBef>
                <a:spcPts val="10"/>
              </a:spcBef>
              <a:spcAft>
                <a:spcPts val="0"/>
              </a:spcAft>
              <a:buFont typeface="Arial MT"/>
              <a:buChar char="•"/>
              <a:tabLst>
                <a:tab pos="441325" algn="l"/>
              </a:tabLst>
            </a:pPr>
            <a:r>
              <a:rPr lang="ru-RU" sz="1600" b="1" i="1" dirty="0">
                <a:solidFill>
                  <a:srgbClr val="800000"/>
                </a:solidFill>
                <a:latin typeface="Times New Roman" panose="02020603050405020304" pitchFamily="18" charset="0"/>
                <a:ea typeface="Arial MT"/>
                <a:cs typeface="Arial MT"/>
              </a:rPr>
              <a:t>наглядно - информационные </a:t>
            </a:r>
            <a:r>
              <a:rPr lang="ru-RU" sz="1600" dirty="0">
                <a:latin typeface="Times New Roman" panose="02020603050405020304" pitchFamily="18" charset="0"/>
                <a:ea typeface="Arial MT"/>
                <a:cs typeface="Arial MT"/>
              </a:rPr>
              <a:t>– уголки для родителей, информационные стенды, тематические выставки, папки-передвижки, памятки, буклеты, рекомендации и др.</a:t>
            </a:r>
            <a:endParaRPr lang="ru-RU" sz="1200" dirty="0">
              <a:effectLst/>
              <a:latin typeface="Times New Roman" panose="02020603050405020304" pitchFamily="18" charset="0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50644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4" y="620685"/>
            <a:ext cx="2166177" cy="23762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975" y="620688"/>
            <a:ext cx="2016224" cy="23762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705" y="620687"/>
            <a:ext cx="2160240" cy="23762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451" y="620686"/>
            <a:ext cx="2262005" cy="2376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16" y="3068960"/>
            <a:ext cx="2223183" cy="28083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0580" y="3073400"/>
            <a:ext cx="2202490" cy="280387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43608" y="116633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Традиционные </a:t>
            </a:r>
            <a:r>
              <a:rPr lang="ru-RU" dirty="0"/>
              <a:t>формы взаимодействия </a:t>
            </a:r>
            <a:r>
              <a:rPr lang="ru-RU" dirty="0" smtClean="0"/>
              <a:t>ДОУ </a:t>
            </a:r>
            <a:r>
              <a:rPr lang="ru-RU" dirty="0"/>
              <a:t>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127505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219" y="4005064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1449"/>
            <a:ext cx="2272208" cy="2664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148845"/>
            <a:ext cx="2160240" cy="2639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111449"/>
            <a:ext cx="2304256" cy="2669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686" y="3065099"/>
            <a:ext cx="2304256" cy="28083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3065099"/>
            <a:ext cx="245325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docshapegroup1"/>
          <p:cNvGrpSpPr>
            <a:grpSpLocks/>
          </p:cNvGrpSpPr>
          <p:nvPr/>
        </p:nvGrpSpPr>
        <p:grpSpPr bwMode="auto">
          <a:xfrm>
            <a:off x="322821" y="807741"/>
            <a:ext cx="2289819" cy="1037198"/>
            <a:chOff x="388" y="402"/>
            <a:chExt cx="3237" cy="2281"/>
          </a:xfrm>
        </p:grpSpPr>
        <p:sp>
          <p:nvSpPr>
            <p:cNvPr id="42" name="docshape2"/>
            <p:cNvSpPr>
              <a:spLocks noChangeArrowheads="1"/>
            </p:cNvSpPr>
            <p:nvPr/>
          </p:nvSpPr>
          <p:spPr bwMode="auto">
            <a:xfrm>
              <a:off x="388" y="1112"/>
              <a:ext cx="3164" cy="10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97" name="docshap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4" y="402"/>
              <a:ext cx="1861" cy="1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docshape4"/>
            <p:cNvSpPr>
              <a:spLocks/>
            </p:cNvSpPr>
            <p:nvPr/>
          </p:nvSpPr>
          <p:spPr bwMode="auto">
            <a:xfrm>
              <a:off x="2098" y="433"/>
              <a:ext cx="1467" cy="653"/>
            </a:xfrm>
            <a:custGeom>
              <a:avLst/>
              <a:gdLst>
                <a:gd name="T0" fmla="+- 0 2278 2099"/>
                <a:gd name="T1" fmla="*/ T0 w 1467"/>
                <a:gd name="T2" fmla="+- 0 831 433"/>
                <a:gd name="T3" fmla="*/ 831 h 653"/>
                <a:gd name="T4" fmla="+- 0 2267 2099"/>
                <a:gd name="T5" fmla="*/ T4 w 1467"/>
                <a:gd name="T6" fmla="+- 0 835 433"/>
                <a:gd name="T7" fmla="*/ 835 h 653"/>
                <a:gd name="T8" fmla="+- 0 2258 2099"/>
                <a:gd name="T9" fmla="*/ T8 w 1467"/>
                <a:gd name="T10" fmla="+- 0 842 433"/>
                <a:gd name="T11" fmla="*/ 842 h 653"/>
                <a:gd name="T12" fmla="+- 0 2099 2099"/>
                <a:gd name="T13" fmla="*/ T12 w 1467"/>
                <a:gd name="T14" fmla="+- 0 1048 433"/>
                <a:gd name="T15" fmla="*/ 1048 h 653"/>
                <a:gd name="T16" fmla="+- 0 2356 2099"/>
                <a:gd name="T17" fmla="*/ T16 w 1467"/>
                <a:gd name="T18" fmla="+- 0 1085 433"/>
                <a:gd name="T19" fmla="*/ 1085 h 653"/>
                <a:gd name="T20" fmla="+- 0 2368 2099"/>
                <a:gd name="T21" fmla="*/ T20 w 1467"/>
                <a:gd name="T22" fmla="+- 0 1085 433"/>
                <a:gd name="T23" fmla="*/ 1085 h 653"/>
                <a:gd name="T24" fmla="+- 0 2378 2099"/>
                <a:gd name="T25" fmla="*/ T24 w 1467"/>
                <a:gd name="T26" fmla="+- 0 1080 433"/>
                <a:gd name="T27" fmla="*/ 1080 h 653"/>
                <a:gd name="T28" fmla="+- 0 2386 2099"/>
                <a:gd name="T29" fmla="*/ T28 w 1467"/>
                <a:gd name="T30" fmla="+- 0 1071 433"/>
                <a:gd name="T31" fmla="*/ 1071 h 653"/>
                <a:gd name="T32" fmla="+- 0 2390 2099"/>
                <a:gd name="T33" fmla="*/ T32 w 1467"/>
                <a:gd name="T34" fmla="+- 0 1060 433"/>
                <a:gd name="T35" fmla="*/ 1060 h 653"/>
                <a:gd name="T36" fmla="+- 0 2389 2099"/>
                <a:gd name="T37" fmla="*/ T36 w 1467"/>
                <a:gd name="T38" fmla="+- 0 1053 433"/>
                <a:gd name="T39" fmla="*/ 1053 h 653"/>
                <a:gd name="T40" fmla="+- 0 2165 2099"/>
                <a:gd name="T41" fmla="*/ T40 w 1467"/>
                <a:gd name="T42" fmla="+- 0 1053 433"/>
                <a:gd name="T43" fmla="*/ 1053 h 653"/>
                <a:gd name="T44" fmla="+- 0 2143 2099"/>
                <a:gd name="T45" fmla="*/ T44 w 1467"/>
                <a:gd name="T46" fmla="+- 0 998 433"/>
                <a:gd name="T47" fmla="*/ 998 h 653"/>
                <a:gd name="T48" fmla="+- 0 2245 2099"/>
                <a:gd name="T49" fmla="*/ T48 w 1467"/>
                <a:gd name="T50" fmla="+- 0 956 433"/>
                <a:gd name="T51" fmla="*/ 956 h 653"/>
                <a:gd name="T52" fmla="+- 0 2305 2099"/>
                <a:gd name="T53" fmla="*/ T52 w 1467"/>
                <a:gd name="T54" fmla="+- 0 879 433"/>
                <a:gd name="T55" fmla="*/ 879 h 653"/>
                <a:gd name="T56" fmla="+- 0 2311 2099"/>
                <a:gd name="T57" fmla="*/ T56 w 1467"/>
                <a:gd name="T58" fmla="+- 0 869 433"/>
                <a:gd name="T59" fmla="*/ 869 h 653"/>
                <a:gd name="T60" fmla="+- 0 2311 2099"/>
                <a:gd name="T61" fmla="*/ T60 w 1467"/>
                <a:gd name="T62" fmla="+- 0 857 433"/>
                <a:gd name="T63" fmla="*/ 857 h 653"/>
                <a:gd name="T64" fmla="+- 0 2308 2099"/>
                <a:gd name="T65" fmla="*/ T64 w 1467"/>
                <a:gd name="T66" fmla="+- 0 846 433"/>
                <a:gd name="T67" fmla="*/ 846 h 653"/>
                <a:gd name="T68" fmla="+- 0 2300 2099"/>
                <a:gd name="T69" fmla="*/ T68 w 1467"/>
                <a:gd name="T70" fmla="+- 0 837 433"/>
                <a:gd name="T71" fmla="*/ 837 h 653"/>
                <a:gd name="T72" fmla="+- 0 2289 2099"/>
                <a:gd name="T73" fmla="*/ T72 w 1467"/>
                <a:gd name="T74" fmla="+- 0 832 433"/>
                <a:gd name="T75" fmla="*/ 832 h 653"/>
                <a:gd name="T76" fmla="+- 0 2278 2099"/>
                <a:gd name="T77" fmla="*/ T76 w 1467"/>
                <a:gd name="T78" fmla="+- 0 831 433"/>
                <a:gd name="T79" fmla="*/ 831 h 653"/>
                <a:gd name="T80" fmla="+- 0 2245 2099"/>
                <a:gd name="T81" fmla="*/ T80 w 1467"/>
                <a:gd name="T82" fmla="+- 0 956 433"/>
                <a:gd name="T83" fmla="*/ 956 h 653"/>
                <a:gd name="T84" fmla="+- 0 2143 2099"/>
                <a:gd name="T85" fmla="*/ T84 w 1467"/>
                <a:gd name="T86" fmla="+- 0 998 433"/>
                <a:gd name="T87" fmla="*/ 998 h 653"/>
                <a:gd name="T88" fmla="+- 0 2165 2099"/>
                <a:gd name="T89" fmla="*/ T88 w 1467"/>
                <a:gd name="T90" fmla="+- 0 1053 433"/>
                <a:gd name="T91" fmla="*/ 1053 h 653"/>
                <a:gd name="T92" fmla="+- 0 2189 2099"/>
                <a:gd name="T93" fmla="*/ T92 w 1467"/>
                <a:gd name="T94" fmla="+- 0 1044 433"/>
                <a:gd name="T95" fmla="*/ 1044 h 653"/>
                <a:gd name="T96" fmla="+- 0 2178 2099"/>
                <a:gd name="T97" fmla="*/ T96 w 1467"/>
                <a:gd name="T98" fmla="+- 0 1044 433"/>
                <a:gd name="T99" fmla="*/ 1044 h 653"/>
                <a:gd name="T100" fmla="+- 0 2158 2099"/>
                <a:gd name="T101" fmla="*/ T100 w 1467"/>
                <a:gd name="T102" fmla="+- 0 996 433"/>
                <a:gd name="T103" fmla="*/ 996 h 653"/>
                <a:gd name="T104" fmla="+- 0 2215 2099"/>
                <a:gd name="T105" fmla="*/ T104 w 1467"/>
                <a:gd name="T106" fmla="+- 0 996 433"/>
                <a:gd name="T107" fmla="*/ 996 h 653"/>
                <a:gd name="T108" fmla="+- 0 2245 2099"/>
                <a:gd name="T109" fmla="*/ T108 w 1467"/>
                <a:gd name="T110" fmla="+- 0 956 433"/>
                <a:gd name="T111" fmla="*/ 956 h 653"/>
                <a:gd name="T112" fmla="+- 0 2268 2099"/>
                <a:gd name="T113" fmla="*/ T112 w 1467"/>
                <a:gd name="T114" fmla="+- 0 1012 433"/>
                <a:gd name="T115" fmla="*/ 1012 h 653"/>
                <a:gd name="T116" fmla="+- 0 2165 2099"/>
                <a:gd name="T117" fmla="*/ T116 w 1467"/>
                <a:gd name="T118" fmla="+- 0 1053 433"/>
                <a:gd name="T119" fmla="*/ 1053 h 653"/>
                <a:gd name="T120" fmla="+- 0 2389 2099"/>
                <a:gd name="T121" fmla="*/ T120 w 1467"/>
                <a:gd name="T122" fmla="+- 0 1053 433"/>
                <a:gd name="T123" fmla="*/ 1053 h 653"/>
                <a:gd name="T124" fmla="+- 0 2389 2099"/>
                <a:gd name="T125" fmla="*/ T124 w 1467"/>
                <a:gd name="T126" fmla="+- 0 1048 433"/>
                <a:gd name="T127" fmla="*/ 1048 h 653"/>
                <a:gd name="T128" fmla="+- 0 2384 2099"/>
                <a:gd name="T129" fmla="*/ T128 w 1467"/>
                <a:gd name="T130" fmla="+- 0 1038 433"/>
                <a:gd name="T131" fmla="*/ 1038 h 653"/>
                <a:gd name="T132" fmla="+- 0 2376 2099"/>
                <a:gd name="T133" fmla="*/ T132 w 1467"/>
                <a:gd name="T134" fmla="+- 0 1030 433"/>
                <a:gd name="T135" fmla="*/ 1030 h 653"/>
                <a:gd name="T136" fmla="+- 0 2364 2099"/>
                <a:gd name="T137" fmla="*/ T136 w 1467"/>
                <a:gd name="T138" fmla="+- 0 1026 433"/>
                <a:gd name="T139" fmla="*/ 1026 h 653"/>
                <a:gd name="T140" fmla="+- 0 2268 2099"/>
                <a:gd name="T141" fmla="*/ T140 w 1467"/>
                <a:gd name="T142" fmla="+- 0 1012 433"/>
                <a:gd name="T143" fmla="*/ 1012 h 653"/>
                <a:gd name="T144" fmla="+- 0 2158 2099"/>
                <a:gd name="T145" fmla="*/ T144 w 1467"/>
                <a:gd name="T146" fmla="+- 0 996 433"/>
                <a:gd name="T147" fmla="*/ 996 h 653"/>
                <a:gd name="T148" fmla="+- 0 2178 2099"/>
                <a:gd name="T149" fmla="*/ T148 w 1467"/>
                <a:gd name="T150" fmla="+- 0 1044 433"/>
                <a:gd name="T151" fmla="*/ 1044 h 653"/>
                <a:gd name="T152" fmla="+- 0 2209 2099"/>
                <a:gd name="T153" fmla="*/ T152 w 1467"/>
                <a:gd name="T154" fmla="+- 0 1003 433"/>
                <a:gd name="T155" fmla="*/ 1003 h 653"/>
                <a:gd name="T156" fmla="+- 0 2158 2099"/>
                <a:gd name="T157" fmla="*/ T156 w 1467"/>
                <a:gd name="T158" fmla="+- 0 996 433"/>
                <a:gd name="T159" fmla="*/ 996 h 653"/>
                <a:gd name="T160" fmla="+- 0 2209 2099"/>
                <a:gd name="T161" fmla="*/ T160 w 1467"/>
                <a:gd name="T162" fmla="+- 0 1003 433"/>
                <a:gd name="T163" fmla="*/ 1003 h 653"/>
                <a:gd name="T164" fmla="+- 0 2178 2099"/>
                <a:gd name="T165" fmla="*/ T164 w 1467"/>
                <a:gd name="T166" fmla="+- 0 1044 433"/>
                <a:gd name="T167" fmla="*/ 1044 h 653"/>
                <a:gd name="T168" fmla="+- 0 2189 2099"/>
                <a:gd name="T169" fmla="*/ T168 w 1467"/>
                <a:gd name="T170" fmla="+- 0 1044 433"/>
                <a:gd name="T171" fmla="*/ 1044 h 653"/>
                <a:gd name="T172" fmla="+- 0 2268 2099"/>
                <a:gd name="T173" fmla="*/ T172 w 1467"/>
                <a:gd name="T174" fmla="+- 0 1012 433"/>
                <a:gd name="T175" fmla="*/ 1012 h 653"/>
                <a:gd name="T176" fmla="+- 0 2209 2099"/>
                <a:gd name="T177" fmla="*/ T176 w 1467"/>
                <a:gd name="T178" fmla="+- 0 1003 433"/>
                <a:gd name="T179" fmla="*/ 1003 h 653"/>
                <a:gd name="T180" fmla="+- 0 3543 2099"/>
                <a:gd name="T181" fmla="*/ T180 w 1467"/>
                <a:gd name="T182" fmla="+- 0 433 433"/>
                <a:gd name="T183" fmla="*/ 433 h 653"/>
                <a:gd name="T184" fmla="+- 0 2245 2099"/>
                <a:gd name="T185" fmla="*/ T184 w 1467"/>
                <a:gd name="T186" fmla="+- 0 956 433"/>
                <a:gd name="T187" fmla="*/ 956 h 653"/>
                <a:gd name="T188" fmla="+- 0 2209 2099"/>
                <a:gd name="T189" fmla="*/ T188 w 1467"/>
                <a:gd name="T190" fmla="+- 0 1003 433"/>
                <a:gd name="T191" fmla="*/ 1003 h 653"/>
                <a:gd name="T192" fmla="+- 0 2268 2099"/>
                <a:gd name="T193" fmla="*/ T192 w 1467"/>
                <a:gd name="T194" fmla="+- 0 1012 433"/>
                <a:gd name="T195" fmla="*/ 1012 h 653"/>
                <a:gd name="T196" fmla="+- 0 3565 2099"/>
                <a:gd name="T197" fmla="*/ T196 w 1467"/>
                <a:gd name="T198" fmla="+- 0 489 433"/>
                <a:gd name="T199" fmla="*/ 489 h 653"/>
                <a:gd name="T200" fmla="+- 0 3543 2099"/>
                <a:gd name="T201" fmla="*/ T200 w 1467"/>
                <a:gd name="T202" fmla="+- 0 433 433"/>
                <a:gd name="T203" fmla="*/ 433 h 653"/>
                <a:gd name="T204" fmla="+- 0 2215 2099"/>
                <a:gd name="T205" fmla="*/ T204 w 1467"/>
                <a:gd name="T206" fmla="+- 0 996 433"/>
                <a:gd name="T207" fmla="*/ 996 h 653"/>
                <a:gd name="T208" fmla="+- 0 2158 2099"/>
                <a:gd name="T209" fmla="*/ T208 w 1467"/>
                <a:gd name="T210" fmla="+- 0 996 433"/>
                <a:gd name="T211" fmla="*/ 996 h 653"/>
                <a:gd name="T212" fmla="+- 0 2209 2099"/>
                <a:gd name="T213" fmla="*/ T212 w 1467"/>
                <a:gd name="T214" fmla="+- 0 1003 433"/>
                <a:gd name="T215" fmla="*/ 1003 h 653"/>
                <a:gd name="T216" fmla="+- 0 2215 2099"/>
                <a:gd name="T217" fmla="*/ T216 w 1467"/>
                <a:gd name="T218" fmla="+- 0 996 433"/>
                <a:gd name="T219" fmla="*/ 996 h 65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</a:cxnLst>
              <a:rect l="0" t="0" r="r" b="b"/>
              <a:pathLst>
                <a:path w="1467" h="653">
                  <a:moveTo>
                    <a:pt x="179" y="398"/>
                  </a:moveTo>
                  <a:lnTo>
                    <a:pt x="168" y="402"/>
                  </a:lnTo>
                  <a:lnTo>
                    <a:pt x="159" y="409"/>
                  </a:lnTo>
                  <a:lnTo>
                    <a:pt x="0" y="615"/>
                  </a:lnTo>
                  <a:lnTo>
                    <a:pt x="257" y="652"/>
                  </a:lnTo>
                  <a:lnTo>
                    <a:pt x="269" y="652"/>
                  </a:lnTo>
                  <a:lnTo>
                    <a:pt x="279" y="647"/>
                  </a:lnTo>
                  <a:lnTo>
                    <a:pt x="287" y="638"/>
                  </a:lnTo>
                  <a:lnTo>
                    <a:pt x="291" y="627"/>
                  </a:lnTo>
                  <a:lnTo>
                    <a:pt x="290" y="620"/>
                  </a:lnTo>
                  <a:lnTo>
                    <a:pt x="66" y="620"/>
                  </a:lnTo>
                  <a:lnTo>
                    <a:pt x="44" y="565"/>
                  </a:lnTo>
                  <a:lnTo>
                    <a:pt x="146" y="523"/>
                  </a:lnTo>
                  <a:lnTo>
                    <a:pt x="206" y="446"/>
                  </a:lnTo>
                  <a:lnTo>
                    <a:pt x="212" y="436"/>
                  </a:lnTo>
                  <a:lnTo>
                    <a:pt x="212" y="424"/>
                  </a:lnTo>
                  <a:lnTo>
                    <a:pt x="209" y="413"/>
                  </a:lnTo>
                  <a:lnTo>
                    <a:pt x="201" y="404"/>
                  </a:lnTo>
                  <a:lnTo>
                    <a:pt x="190" y="399"/>
                  </a:lnTo>
                  <a:lnTo>
                    <a:pt x="179" y="398"/>
                  </a:lnTo>
                  <a:close/>
                  <a:moveTo>
                    <a:pt x="146" y="523"/>
                  </a:moveTo>
                  <a:lnTo>
                    <a:pt x="44" y="565"/>
                  </a:lnTo>
                  <a:lnTo>
                    <a:pt x="66" y="620"/>
                  </a:lnTo>
                  <a:lnTo>
                    <a:pt x="90" y="611"/>
                  </a:lnTo>
                  <a:lnTo>
                    <a:pt x="79" y="611"/>
                  </a:lnTo>
                  <a:lnTo>
                    <a:pt x="59" y="563"/>
                  </a:lnTo>
                  <a:lnTo>
                    <a:pt x="116" y="563"/>
                  </a:lnTo>
                  <a:lnTo>
                    <a:pt x="146" y="523"/>
                  </a:lnTo>
                  <a:close/>
                  <a:moveTo>
                    <a:pt x="169" y="579"/>
                  </a:moveTo>
                  <a:lnTo>
                    <a:pt x="66" y="620"/>
                  </a:lnTo>
                  <a:lnTo>
                    <a:pt x="290" y="620"/>
                  </a:lnTo>
                  <a:lnTo>
                    <a:pt x="290" y="615"/>
                  </a:lnTo>
                  <a:lnTo>
                    <a:pt x="285" y="605"/>
                  </a:lnTo>
                  <a:lnTo>
                    <a:pt x="277" y="597"/>
                  </a:lnTo>
                  <a:lnTo>
                    <a:pt x="265" y="593"/>
                  </a:lnTo>
                  <a:lnTo>
                    <a:pt x="169" y="579"/>
                  </a:lnTo>
                  <a:close/>
                  <a:moveTo>
                    <a:pt x="59" y="563"/>
                  </a:moveTo>
                  <a:lnTo>
                    <a:pt x="79" y="611"/>
                  </a:lnTo>
                  <a:lnTo>
                    <a:pt x="110" y="570"/>
                  </a:lnTo>
                  <a:lnTo>
                    <a:pt x="59" y="563"/>
                  </a:lnTo>
                  <a:close/>
                  <a:moveTo>
                    <a:pt x="110" y="570"/>
                  </a:moveTo>
                  <a:lnTo>
                    <a:pt x="79" y="611"/>
                  </a:lnTo>
                  <a:lnTo>
                    <a:pt x="90" y="611"/>
                  </a:lnTo>
                  <a:lnTo>
                    <a:pt x="169" y="579"/>
                  </a:lnTo>
                  <a:lnTo>
                    <a:pt x="110" y="570"/>
                  </a:lnTo>
                  <a:close/>
                  <a:moveTo>
                    <a:pt x="1444" y="0"/>
                  </a:moveTo>
                  <a:lnTo>
                    <a:pt x="146" y="523"/>
                  </a:lnTo>
                  <a:lnTo>
                    <a:pt x="110" y="570"/>
                  </a:lnTo>
                  <a:lnTo>
                    <a:pt x="169" y="579"/>
                  </a:lnTo>
                  <a:lnTo>
                    <a:pt x="1466" y="56"/>
                  </a:lnTo>
                  <a:lnTo>
                    <a:pt x="1444" y="0"/>
                  </a:lnTo>
                  <a:close/>
                  <a:moveTo>
                    <a:pt x="116" y="563"/>
                  </a:moveTo>
                  <a:lnTo>
                    <a:pt x="59" y="563"/>
                  </a:lnTo>
                  <a:lnTo>
                    <a:pt x="110" y="570"/>
                  </a:lnTo>
                  <a:lnTo>
                    <a:pt x="116" y="563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docshape5"/>
            <p:cNvSpPr txBox="1">
              <a:spLocks noChangeArrowheads="1"/>
            </p:cNvSpPr>
            <p:nvPr/>
          </p:nvSpPr>
          <p:spPr bwMode="auto">
            <a:xfrm>
              <a:off x="388" y="854"/>
              <a:ext cx="3198" cy="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dirty="0" smtClean="0">
                  <a:ln>
                    <a:noFill/>
                  </a:ln>
                  <a:solidFill>
                    <a:srgbClr val="8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Информационно- аналитические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5" name="docshapegroup16"/>
          <p:cNvGrpSpPr>
            <a:grpSpLocks/>
          </p:cNvGrpSpPr>
          <p:nvPr/>
        </p:nvGrpSpPr>
        <p:grpSpPr bwMode="auto">
          <a:xfrm>
            <a:off x="6531173" y="659979"/>
            <a:ext cx="2216056" cy="896814"/>
            <a:chOff x="10610" y="402"/>
            <a:chExt cx="3324" cy="1661"/>
          </a:xfrm>
        </p:grpSpPr>
        <p:sp>
          <p:nvSpPr>
            <p:cNvPr id="46" name="docshape17"/>
            <p:cNvSpPr>
              <a:spLocks noChangeArrowheads="1"/>
            </p:cNvSpPr>
            <p:nvPr/>
          </p:nvSpPr>
          <p:spPr bwMode="auto">
            <a:xfrm>
              <a:off x="10610" y="1045"/>
              <a:ext cx="3324" cy="10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82" name="docshape1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2" y="402"/>
              <a:ext cx="1848" cy="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docshape19"/>
            <p:cNvSpPr>
              <a:spLocks/>
            </p:cNvSpPr>
            <p:nvPr/>
          </p:nvSpPr>
          <p:spPr bwMode="auto">
            <a:xfrm>
              <a:off x="10819" y="433"/>
              <a:ext cx="1455" cy="629"/>
            </a:xfrm>
            <a:custGeom>
              <a:avLst/>
              <a:gdLst>
                <a:gd name="T0" fmla="+- 0 12104 10819"/>
                <a:gd name="T1" fmla="*/ T0 w 1455"/>
                <a:gd name="T2" fmla="+- 0 987 433"/>
                <a:gd name="T3" fmla="*/ 987 h 629"/>
                <a:gd name="T4" fmla="+- 0 12008 10819"/>
                <a:gd name="T5" fmla="*/ T4 w 1455"/>
                <a:gd name="T6" fmla="+- 0 1002 433"/>
                <a:gd name="T7" fmla="*/ 1002 h 629"/>
                <a:gd name="T8" fmla="+- 0 11996 10819"/>
                <a:gd name="T9" fmla="*/ T8 w 1455"/>
                <a:gd name="T10" fmla="+- 0 1006 433"/>
                <a:gd name="T11" fmla="*/ 1006 h 629"/>
                <a:gd name="T12" fmla="+- 0 11988 10819"/>
                <a:gd name="T13" fmla="*/ T12 w 1455"/>
                <a:gd name="T14" fmla="+- 0 1014 433"/>
                <a:gd name="T15" fmla="*/ 1014 h 629"/>
                <a:gd name="T16" fmla="+- 0 11983 10819"/>
                <a:gd name="T17" fmla="*/ T16 w 1455"/>
                <a:gd name="T18" fmla="+- 0 1025 433"/>
                <a:gd name="T19" fmla="*/ 1025 h 629"/>
                <a:gd name="T20" fmla="+- 0 11983 10819"/>
                <a:gd name="T21" fmla="*/ T20 w 1455"/>
                <a:gd name="T22" fmla="+- 0 1036 433"/>
                <a:gd name="T23" fmla="*/ 1036 h 629"/>
                <a:gd name="T24" fmla="+- 0 11987 10819"/>
                <a:gd name="T25" fmla="*/ T24 w 1455"/>
                <a:gd name="T26" fmla="+- 0 1048 433"/>
                <a:gd name="T27" fmla="*/ 1048 h 629"/>
                <a:gd name="T28" fmla="+- 0 11995 10819"/>
                <a:gd name="T29" fmla="*/ T28 w 1455"/>
                <a:gd name="T30" fmla="+- 0 1056 433"/>
                <a:gd name="T31" fmla="*/ 1056 h 629"/>
                <a:gd name="T32" fmla="+- 0 12005 10819"/>
                <a:gd name="T33" fmla="*/ T32 w 1455"/>
                <a:gd name="T34" fmla="+- 0 1061 433"/>
                <a:gd name="T35" fmla="*/ 1061 h 629"/>
                <a:gd name="T36" fmla="+- 0 12017 10819"/>
                <a:gd name="T37" fmla="*/ T36 w 1455"/>
                <a:gd name="T38" fmla="+- 0 1061 433"/>
                <a:gd name="T39" fmla="*/ 1061 h 629"/>
                <a:gd name="T40" fmla="+- 0 12232 10819"/>
                <a:gd name="T41" fmla="*/ T40 w 1455"/>
                <a:gd name="T42" fmla="+- 0 1027 433"/>
                <a:gd name="T43" fmla="*/ 1027 h 629"/>
                <a:gd name="T44" fmla="+- 0 12207 10819"/>
                <a:gd name="T45" fmla="*/ T44 w 1455"/>
                <a:gd name="T46" fmla="+- 0 1027 433"/>
                <a:gd name="T47" fmla="*/ 1027 h 629"/>
                <a:gd name="T48" fmla="+- 0 12104 10819"/>
                <a:gd name="T49" fmla="*/ T48 w 1455"/>
                <a:gd name="T50" fmla="+- 0 987 433"/>
                <a:gd name="T51" fmla="*/ 987 h 629"/>
                <a:gd name="T52" fmla="+- 0 12163 10819"/>
                <a:gd name="T53" fmla="*/ T52 w 1455"/>
                <a:gd name="T54" fmla="+- 0 977 433"/>
                <a:gd name="T55" fmla="*/ 977 h 629"/>
                <a:gd name="T56" fmla="+- 0 12104 10819"/>
                <a:gd name="T57" fmla="*/ T56 w 1455"/>
                <a:gd name="T58" fmla="+- 0 987 433"/>
                <a:gd name="T59" fmla="*/ 987 h 629"/>
                <a:gd name="T60" fmla="+- 0 12207 10819"/>
                <a:gd name="T61" fmla="*/ T60 w 1455"/>
                <a:gd name="T62" fmla="+- 0 1027 433"/>
                <a:gd name="T63" fmla="*/ 1027 h 629"/>
                <a:gd name="T64" fmla="+- 0 12211 10819"/>
                <a:gd name="T65" fmla="*/ T64 w 1455"/>
                <a:gd name="T66" fmla="+- 0 1017 433"/>
                <a:gd name="T67" fmla="*/ 1017 h 629"/>
                <a:gd name="T68" fmla="+- 0 12195 10819"/>
                <a:gd name="T69" fmla="*/ T68 w 1455"/>
                <a:gd name="T70" fmla="+- 0 1017 433"/>
                <a:gd name="T71" fmla="*/ 1017 h 629"/>
                <a:gd name="T72" fmla="+- 0 12163 10819"/>
                <a:gd name="T73" fmla="*/ T72 w 1455"/>
                <a:gd name="T74" fmla="+- 0 977 433"/>
                <a:gd name="T75" fmla="*/ 977 h 629"/>
                <a:gd name="T76" fmla="+- 0 12092 10819"/>
                <a:gd name="T77" fmla="*/ T76 w 1455"/>
                <a:gd name="T78" fmla="+- 0 806 433"/>
                <a:gd name="T79" fmla="*/ 806 h 629"/>
                <a:gd name="T80" fmla="+- 0 12080 10819"/>
                <a:gd name="T81" fmla="*/ T80 w 1455"/>
                <a:gd name="T82" fmla="+- 0 807 433"/>
                <a:gd name="T83" fmla="*/ 807 h 629"/>
                <a:gd name="T84" fmla="+- 0 12070 10819"/>
                <a:gd name="T85" fmla="*/ T84 w 1455"/>
                <a:gd name="T86" fmla="+- 0 812 433"/>
                <a:gd name="T87" fmla="*/ 812 h 629"/>
                <a:gd name="T88" fmla="+- 0 12062 10819"/>
                <a:gd name="T89" fmla="*/ T88 w 1455"/>
                <a:gd name="T90" fmla="+- 0 822 433"/>
                <a:gd name="T91" fmla="*/ 822 h 629"/>
                <a:gd name="T92" fmla="+- 0 12058 10819"/>
                <a:gd name="T93" fmla="*/ T92 w 1455"/>
                <a:gd name="T94" fmla="+- 0 832 433"/>
                <a:gd name="T95" fmla="*/ 832 h 629"/>
                <a:gd name="T96" fmla="+- 0 12059 10819"/>
                <a:gd name="T97" fmla="*/ T96 w 1455"/>
                <a:gd name="T98" fmla="+- 0 844 433"/>
                <a:gd name="T99" fmla="*/ 844 h 629"/>
                <a:gd name="T100" fmla="+- 0 12065 10819"/>
                <a:gd name="T101" fmla="*/ T100 w 1455"/>
                <a:gd name="T102" fmla="+- 0 855 433"/>
                <a:gd name="T103" fmla="*/ 855 h 629"/>
                <a:gd name="T104" fmla="+- 0 12125 10819"/>
                <a:gd name="T105" fmla="*/ T104 w 1455"/>
                <a:gd name="T106" fmla="+- 0 931 433"/>
                <a:gd name="T107" fmla="*/ 931 h 629"/>
                <a:gd name="T108" fmla="+- 0 12229 10819"/>
                <a:gd name="T109" fmla="*/ T108 w 1455"/>
                <a:gd name="T110" fmla="+- 0 971 433"/>
                <a:gd name="T111" fmla="*/ 971 h 629"/>
                <a:gd name="T112" fmla="+- 0 12207 10819"/>
                <a:gd name="T113" fmla="*/ T112 w 1455"/>
                <a:gd name="T114" fmla="+- 0 1027 433"/>
                <a:gd name="T115" fmla="*/ 1027 h 629"/>
                <a:gd name="T116" fmla="+- 0 12232 10819"/>
                <a:gd name="T117" fmla="*/ T116 w 1455"/>
                <a:gd name="T118" fmla="+- 0 1027 433"/>
                <a:gd name="T119" fmla="*/ 1027 h 629"/>
                <a:gd name="T120" fmla="+- 0 12274 10819"/>
                <a:gd name="T121" fmla="*/ T120 w 1455"/>
                <a:gd name="T122" fmla="+- 0 1020 433"/>
                <a:gd name="T123" fmla="*/ 1020 h 629"/>
                <a:gd name="T124" fmla="+- 0 12112 10819"/>
                <a:gd name="T125" fmla="*/ T124 w 1455"/>
                <a:gd name="T126" fmla="+- 0 817 433"/>
                <a:gd name="T127" fmla="*/ 817 h 629"/>
                <a:gd name="T128" fmla="+- 0 12103 10819"/>
                <a:gd name="T129" fmla="*/ T128 w 1455"/>
                <a:gd name="T130" fmla="+- 0 810 433"/>
                <a:gd name="T131" fmla="*/ 810 h 629"/>
                <a:gd name="T132" fmla="+- 0 12092 10819"/>
                <a:gd name="T133" fmla="*/ T132 w 1455"/>
                <a:gd name="T134" fmla="+- 0 806 433"/>
                <a:gd name="T135" fmla="*/ 806 h 629"/>
                <a:gd name="T136" fmla="+- 0 12213 10819"/>
                <a:gd name="T137" fmla="*/ T136 w 1455"/>
                <a:gd name="T138" fmla="+- 0 969 433"/>
                <a:gd name="T139" fmla="*/ 969 h 629"/>
                <a:gd name="T140" fmla="+- 0 12163 10819"/>
                <a:gd name="T141" fmla="*/ T140 w 1455"/>
                <a:gd name="T142" fmla="+- 0 977 433"/>
                <a:gd name="T143" fmla="*/ 977 h 629"/>
                <a:gd name="T144" fmla="+- 0 12195 10819"/>
                <a:gd name="T145" fmla="*/ T144 w 1455"/>
                <a:gd name="T146" fmla="+- 0 1017 433"/>
                <a:gd name="T147" fmla="*/ 1017 h 629"/>
                <a:gd name="T148" fmla="+- 0 12213 10819"/>
                <a:gd name="T149" fmla="*/ T148 w 1455"/>
                <a:gd name="T150" fmla="+- 0 969 433"/>
                <a:gd name="T151" fmla="*/ 969 h 629"/>
                <a:gd name="T152" fmla="+- 0 12225 10819"/>
                <a:gd name="T153" fmla="*/ T152 w 1455"/>
                <a:gd name="T154" fmla="+- 0 969 433"/>
                <a:gd name="T155" fmla="*/ 969 h 629"/>
                <a:gd name="T156" fmla="+- 0 12213 10819"/>
                <a:gd name="T157" fmla="*/ T156 w 1455"/>
                <a:gd name="T158" fmla="+- 0 969 433"/>
                <a:gd name="T159" fmla="*/ 969 h 629"/>
                <a:gd name="T160" fmla="+- 0 12195 10819"/>
                <a:gd name="T161" fmla="*/ T160 w 1455"/>
                <a:gd name="T162" fmla="+- 0 1017 433"/>
                <a:gd name="T163" fmla="*/ 1017 h 629"/>
                <a:gd name="T164" fmla="+- 0 12211 10819"/>
                <a:gd name="T165" fmla="*/ T164 w 1455"/>
                <a:gd name="T166" fmla="+- 0 1017 433"/>
                <a:gd name="T167" fmla="*/ 1017 h 629"/>
                <a:gd name="T168" fmla="+- 0 12229 10819"/>
                <a:gd name="T169" fmla="*/ T168 w 1455"/>
                <a:gd name="T170" fmla="+- 0 971 433"/>
                <a:gd name="T171" fmla="*/ 971 h 629"/>
                <a:gd name="T172" fmla="+- 0 12225 10819"/>
                <a:gd name="T173" fmla="*/ T172 w 1455"/>
                <a:gd name="T174" fmla="+- 0 969 433"/>
                <a:gd name="T175" fmla="*/ 969 h 629"/>
                <a:gd name="T176" fmla="+- 0 10841 10819"/>
                <a:gd name="T177" fmla="*/ T176 w 1455"/>
                <a:gd name="T178" fmla="+- 0 433 433"/>
                <a:gd name="T179" fmla="*/ 433 h 629"/>
                <a:gd name="T180" fmla="+- 0 10819 10819"/>
                <a:gd name="T181" fmla="*/ T180 w 1455"/>
                <a:gd name="T182" fmla="+- 0 489 433"/>
                <a:gd name="T183" fmla="*/ 489 h 629"/>
                <a:gd name="T184" fmla="+- 0 12104 10819"/>
                <a:gd name="T185" fmla="*/ T184 w 1455"/>
                <a:gd name="T186" fmla="+- 0 987 433"/>
                <a:gd name="T187" fmla="*/ 987 h 629"/>
                <a:gd name="T188" fmla="+- 0 12163 10819"/>
                <a:gd name="T189" fmla="*/ T188 w 1455"/>
                <a:gd name="T190" fmla="+- 0 977 433"/>
                <a:gd name="T191" fmla="*/ 977 h 629"/>
                <a:gd name="T192" fmla="+- 0 12125 10819"/>
                <a:gd name="T193" fmla="*/ T192 w 1455"/>
                <a:gd name="T194" fmla="+- 0 931 433"/>
                <a:gd name="T195" fmla="*/ 931 h 629"/>
                <a:gd name="T196" fmla="+- 0 10841 10819"/>
                <a:gd name="T197" fmla="*/ T196 w 1455"/>
                <a:gd name="T198" fmla="+- 0 433 433"/>
                <a:gd name="T199" fmla="*/ 433 h 629"/>
                <a:gd name="T200" fmla="+- 0 12125 10819"/>
                <a:gd name="T201" fmla="*/ T200 w 1455"/>
                <a:gd name="T202" fmla="+- 0 931 433"/>
                <a:gd name="T203" fmla="*/ 931 h 629"/>
                <a:gd name="T204" fmla="+- 0 12163 10819"/>
                <a:gd name="T205" fmla="*/ T204 w 1455"/>
                <a:gd name="T206" fmla="+- 0 977 433"/>
                <a:gd name="T207" fmla="*/ 977 h 629"/>
                <a:gd name="T208" fmla="+- 0 12213 10819"/>
                <a:gd name="T209" fmla="*/ T208 w 1455"/>
                <a:gd name="T210" fmla="+- 0 969 433"/>
                <a:gd name="T211" fmla="*/ 969 h 629"/>
                <a:gd name="T212" fmla="+- 0 12225 10819"/>
                <a:gd name="T213" fmla="*/ T212 w 1455"/>
                <a:gd name="T214" fmla="+- 0 969 433"/>
                <a:gd name="T215" fmla="*/ 969 h 629"/>
                <a:gd name="T216" fmla="+- 0 12125 10819"/>
                <a:gd name="T217" fmla="*/ T216 w 1455"/>
                <a:gd name="T218" fmla="+- 0 931 433"/>
                <a:gd name="T219" fmla="*/ 931 h 62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</a:cxnLst>
              <a:rect l="0" t="0" r="r" b="b"/>
              <a:pathLst>
                <a:path w="1455" h="629">
                  <a:moveTo>
                    <a:pt x="1285" y="554"/>
                  </a:moveTo>
                  <a:lnTo>
                    <a:pt x="1189" y="569"/>
                  </a:lnTo>
                  <a:lnTo>
                    <a:pt x="1177" y="573"/>
                  </a:lnTo>
                  <a:lnTo>
                    <a:pt x="1169" y="581"/>
                  </a:lnTo>
                  <a:lnTo>
                    <a:pt x="1164" y="592"/>
                  </a:lnTo>
                  <a:lnTo>
                    <a:pt x="1164" y="603"/>
                  </a:lnTo>
                  <a:lnTo>
                    <a:pt x="1168" y="615"/>
                  </a:lnTo>
                  <a:lnTo>
                    <a:pt x="1176" y="623"/>
                  </a:lnTo>
                  <a:lnTo>
                    <a:pt x="1186" y="628"/>
                  </a:lnTo>
                  <a:lnTo>
                    <a:pt x="1198" y="628"/>
                  </a:lnTo>
                  <a:lnTo>
                    <a:pt x="1413" y="594"/>
                  </a:lnTo>
                  <a:lnTo>
                    <a:pt x="1388" y="594"/>
                  </a:lnTo>
                  <a:lnTo>
                    <a:pt x="1285" y="554"/>
                  </a:lnTo>
                  <a:close/>
                  <a:moveTo>
                    <a:pt x="1344" y="544"/>
                  </a:moveTo>
                  <a:lnTo>
                    <a:pt x="1285" y="554"/>
                  </a:lnTo>
                  <a:lnTo>
                    <a:pt x="1388" y="594"/>
                  </a:lnTo>
                  <a:lnTo>
                    <a:pt x="1392" y="584"/>
                  </a:lnTo>
                  <a:lnTo>
                    <a:pt x="1376" y="584"/>
                  </a:lnTo>
                  <a:lnTo>
                    <a:pt x="1344" y="544"/>
                  </a:lnTo>
                  <a:close/>
                  <a:moveTo>
                    <a:pt x="1273" y="373"/>
                  </a:moveTo>
                  <a:lnTo>
                    <a:pt x="1261" y="374"/>
                  </a:lnTo>
                  <a:lnTo>
                    <a:pt x="1251" y="379"/>
                  </a:lnTo>
                  <a:lnTo>
                    <a:pt x="1243" y="389"/>
                  </a:lnTo>
                  <a:lnTo>
                    <a:pt x="1239" y="399"/>
                  </a:lnTo>
                  <a:lnTo>
                    <a:pt x="1240" y="411"/>
                  </a:lnTo>
                  <a:lnTo>
                    <a:pt x="1246" y="422"/>
                  </a:lnTo>
                  <a:lnTo>
                    <a:pt x="1306" y="498"/>
                  </a:lnTo>
                  <a:lnTo>
                    <a:pt x="1410" y="538"/>
                  </a:lnTo>
                  <a:lnTo>
                    <a:pt x="1388" y="594"/>
                  </a:lnTo>
                  <a:lnTo>
                    <a:pt x="1413" y="594"/>
                  </a:lnTo>
                  <a:lnTo>
                    <a:pt x="1455" y="587"/>
                  </a:lnTo>
                  <a:lnTo>
                    <a:pt x="1293" y="384"/>
                  </a:lnTo>
                  <a:lnTo>
                    <a:pt x="1284" y="377"/>
                  </a:lnTo>
                  <a:lnTo>
                    <a:pt x="1273" y="373"/>
                  </a:lnTo>
                  <a:close/>
                  <a:moveTo>
                    <a:pt x="1394" y="536"/>
                  </a:moveTo>
                  <a:lnTo>
                    <a:pt x="1344" y="544"/>
                  </a:lnTo>
                  <a:lnTo>
                    <a:pt x="1376" y="584"/>
                  </a:lnTo>
                  <a:lnTo>
                    <a:pt x="1394" y="536"/>
                  </a:lnTo>
                  <a:close/>
                  <a:moveTo>
                    <a:pt x="1406" y="536"/>
                  </a:moveTo>
                  <a:lnTo>
                    <a:pt x="1394" y="536"/>
                  </a:lnTo>
                  <a:lnTo>
                    <a:pt x="1376" y="584"/>
                  </a:lnTo>
                  <a:lnTo>
                    <a:pt x="1392" y="584"/>
                  </a:lnTo>
                  <a:lnTo>
                    <a:pt x="1410" y="538"/>
                  </a:lnTo>
                  <a:lnTo>
                    <a:pt x="1406" y="536"/>
                  </a:lnTo>
                  <a:close/>
                  <a:moveTo>
                    <a:pt x="22" y="0"/>
                  </a:moveTo>
                  <a:lnTo>
                    <a:pt x="0" y="56"/>
                  </a:lnTo>
                  <a:lnTo>
                    <a:pt x="1285" y="554"/>
                  </a:lnTo>
                  <a:lnTo>
                    <a:pt x="1344" y="544"/>
                  </a:lnTo>
                  <a:lnTo>
                    <a:pt x="1306" y="498"/>
                  </a:lnTo>
                  <a:lnTo>
                    <a:pt x="22" y="0"/>
                  </a:lnTo>
                  <a:close/>
                  <a:moveTo>
                    <a:pt x="1306" y="498"/>
                  </a:moveTo>
                  <a:lnTo>
                    <a:pt x="1344" y="544"/>
                  </a:lnTo>
                  <a:lnTo>
                    <a:pt x="1394" y="536"/>
                  </a:lnTo>
                  <a:lnTo>
                    <a:pt x="1406" y="536"/>
                  </a:lnTo>
                  <a:lnTo>
                    <a:pt x="1306" y="498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docshape20"/>
            <p:cNvSpPr txBox="1">
              <a:spLocks noChangeArrowheads="1"/>
            </p:cNvSpPr>
            <p:nvPr/>
          </p:nvSpPr>
          <p:spPr bwMode="auto">
            <a:xfrm>
              <a:off x="10610" y="1062"/>
              <a:ext cx="3324" cy="1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1751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dirty="0" smtClean="0">
                  <a:ln>
                    <a:noFill/>
                  </a:ln>
                  <a:solidFill>
                    <a:srgbClr val="8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Наглядно- информационные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9" name="docshapegroup6"/>
          <p:cNvGrpSpPr>
            <a:grpSpLocks/>
          </p:cNvGrpSpPr>
          <p:nvPr/>
        </p:nvGrpSpPr>
        <p:grpSpPr bwMode="auto">
          <a:xfrm>
            <a:off x="2791803" y="548680"/>
            <a:ext cx="1982780" cy="1296259"/>
            <a:chOff x="4207" y="431"/>
            <a:chExt cx="3123" cy="2957"/>
          </a:xfrm>
        </p:grpSpPr>
        <p:sp>
          <p:nvSpPr>
            <p:cNvPr id="50" name="docshape7"/>
            <p:cNvSpPr>
              <a:spLocks noChangeArrowheads="1"/>
            </p:cNvSpPr>
            <p:nvPr/>
          </p:nvSpPr>
          <p:spPr bwMode="auto">
            <a:xfrm>
              <a:off x="4207" y="1103"/>
              <a:ext cx="3053" cy="10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92" name="docshape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5" y="431"/>
              <a:ext cx="663" cy="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docshape9"/>
            <p:cNvSpPr>
              <a:spLocks/>
            </p:cNvSpPr>
            <p:nvPr/>
          </p:nvSpPr>
          <p:spPr bwMode="auto">
            <a:xfrm>
              <a:off x="5705" y="461"/>
              <a:ext cx="270" cy="644"/>
            </a:xfrm>
            <a:custGeom>
              <a:avLst/>
              <a:gdLst>
                <a:gd name="T0" fmla="+- 0 5732 5706"/>
                <a:gd name="T1" fmla="*/ T0 w 270"/>
                <a:gd name="T2" fmla="+- 0 835 461"/>
                <a:gd name="T3" fmla="*/ 835 h 644"/>
                <a:gd name="T4" fmla="+- 0 5720 5706"/>
                <a:gd name="T5" fmla="*/ T4 w 270"/>
                <a:gd name="T6" fmla="+- 0 839 461"/>
                <a:gd name="T7" fmla="*/ 839 h 644"/>
                <a:gd name="T8" fmla="+- 0 5711 5706"/>
                <a:gd name="T9" fmla="*/ T8 w 270"/>
                <a:gd name="T10" fmla="+- 0 847 461"/>
                <a:gd name="T11" fmla="*/ 847 h 644"/>
                <a:gd name="T12" fmla="+- 0 5706 5706"/>
                <a:gd name="T13" fmla="*/ T12 w 270"/>
                <a:gd name="T14" fmla="+- 0 858 461"/>
                <a:gd name="T15" fmla="*/ 858 h 644"/>
                <a:gd name="T16" fmla="+- 0 5706 5706"/>
                <a:gd name="T17" fmla="*/ T16 w 270"/>
                <a:gd name="T18" fmla="+- 0 869 461"/>
                <a:gd name="T19" fmla="*/ 869 h 644"/>
                <a:gd name="T20" fmla="+- 0 5709 5706"/>
                <a:gd name="T21" fmla="*/ T20 w 270"/>
                <a:gd name="T22" fmla="+- 0 880 461"/>
                <a:gd name="T23" fmla="*/ 880 h 644"/>
                <a:gd name="T24" fmla="+- 0 5840 5706"/>
                <a:gd name="T25" fmla="*/ T24 w 270"/>
                <a:gd name="T26" fmla="+- 0 1105 461"/>
                <a:gd name="T27" fmla="*/ 1105 h 644"/>
                <a:gd name="T28" fmla="+- 0 5875 5706"/>
                <a:gd name="T29" fmla="*/ T28 w 270"/>
                <a:gd name="T30" fmla="+- 0 1045 461"/>
                <a:gd name="T31" fmla="*/ 1045 h 644"/>
                <a:gd name="T32" fmla="+- 0 5810 5706"/>
                <a:gd name="T33" fmla="*/ T32 w 270"/>
                <a:gd name="T34" fmla="+- 0 1045 461"/>
                <a:gd name="T35" fmla="*/ 1045 h 644"/>
                <a:gd name="T36" fmla="+- 0 5810 5706"/>
                <a:gd name="T37" fmla="*/ T36 w 270"/>
                <a:gd name="T38" fmla="+- 0 934 461"/>
                <a:gd name="T39" fmla="*/ 934 h 644"/>
                <a:gd name="T40" fmla="+- 0 5761 5706"/>
                <a:gd name="T41" fmla="*/ T40 w 270"/>
                <a:gd name="T42" fmla="+- 0 850 461"/>
                <a:gd name="T43" fmla="*/ 850 h 644"/>
                <a:gd name="T44" fmla="+- 0 5753 5706"/>
                <a:gd name="T45" fmla="*/ T44 w 270"/>
                <a:gd name="T46" fmla="+- 0 841 461"/>
                <a:gd name="T47" fmla="*/ 841 h 644"/>
                <a:gd name="T48" fmla="+- 0 5743 5706"/>
                <a:gd name="T49" fmla="*/ T48 w 270"/>
                <a:gd name="T50" fmla="+- 0 836 461"/>
                <a:gd name="T51" fmla="*/ 836 h 644"/>
                <a:gd name="T52" fmla="+- 0 5732 5706"/>
                <a:gd name="T53" fmla="*/ T52 w 270"/>
                <a:gd name="T54" fmla="+- 0 835 461"/>
                <a:gd name="T55" fmla="*/ 835 h 644"/>
                <a:gd name="T56" fmla="+- 0 5810 5706"/>
                <a:gd name="T57" fmla="*/ T56 w 270"/>
                <a:gd name="T58" fmla="+- 0 934 461"/>
                <a:gd name="T59" fmla="*/ 934 h 644"/>
                <a:gd name="T60" fmla="+- 0 5810 5706"/>
                <a:gd name="T61" fmla="*/ T60 w 270"/>
                <a:gd name="T62" fmla="+- 0 1045 461"/>
                <a:gd name="T63" fmla="*/ 1045 h 644"/>
                <a:gd name="T64" fmla="+- 0 5870 5706"/>
                <a:gd name="T65" fmla="*/ T64 w 270"/>
                <a:gd name="T66" fmla="+- 0 1045 461"/>
                <a:gd name="T67" fmla="*/ 1045 h 644"/>
                <a:gd name="T68" fmla="+- 0 5870 5706"/>
                <a:gd name="T69" fmla="*/ T68 w 270"/>
                <a:gd name="T70" fmla="+- 0 1030 461"/>
                <a:gd name="T71" fmla="*/ 1030 h 644"/>
                <a:gd name="T72" fmla="+- 0 5814 5706"/>
                <a:gd name="T73" fmla="*/ T72 w 270"/>
                <a:gd name="T74" fmla="+- 0 1030 461"/>
                <a:gd name="T75" fmla="*/ 1030 h 644"/>
                <a:gd name="T76" fmla="+- 0 5840 5706"/>
                <a:gd name="T77" fmla="*/ T76 w 270"/>
                <a:gd name="T78" fmla="+- 0 985 461"/>
                <a:gd name="T79" fmla="*/ 985 h 644"/>
                <a:gd name="T80" fmla="+- 0 5810 5706"/>
                <a:gd name="T81" fmla="*/ T80 w 270"/>
                <a:gd name="T82" fmla="+- 0 934 461"/>
                <a:gd name="T83" fmla="*/ 934 h 644"/>
                <a:gd name="T84" fmla="+- 0 5949 5706"/>
                <a:gd name="T85" fmla="*/ T84 w 270"/>
                <a:gd name="T86" fmla="+- 0 835 461"/>
                <a:gd name="T87" fmla="*/ 835 h 644"/>
                <a:gd name="T88" fmla="+- 0 5938 5706"/>
                <a:gd name="T89" fmla="*/ T88 w 270"/>
                <a:gd name="T90" fmla="+- 0 836 461"/>
                <a:gd name="T91" fmla="*/ 836 h 644"/>
                <a:gd name="T92" fmla="+- 0 5927 5706"/>
                <a:gd name="T93" fmla="*/ T92 w 270"/>
                <a:gd name="T94" fmla="+- 0 841 461"/>
                <a:gd name="T95" fmla="*/ 841 h 644"/>
                <a:gd name="T96" fmla="+- 0 5919 5706"/>
                <a:gd name="T97" fmla="*/ T96 w 270"/>
                <a:gd name="T98" fmla="+- 0 850 461"/>
                <a:gd name="T99" fmla="*/ 850 h 644"/>
                <a:gd name="T100" fmla="+- 0 5870 5706"/>
                <a:gd name="T101" fmla="*/ T100 w 270"/>
                <a:gd name="T102" fmla="+- 0 934 461"/>
                <a:gd name="T103" fmla="*/ 934 h 644"/>
                <a:gd name="T104" fmla="+- 0 5870 5706"/>
                <a:gd name="T105" fmla="*/ T104 w 270"/>
                <a:gd name="T106" fmla="+- 0 1045 461"/>
                <a:gd name="T107" fmla="*/ 1045 h 644"/>
                <a:gd name="T108" fmla="+- 0 5875 5706"/>
                <a:gd name="T109" fmla="*/ T108 w 270"/>
                <a:gd name="T110" fmla="+- 0 1045 461"/>
                <a:gd name="T111" fmla="*/ 1045 h 644"/>
                <a:gd name="T112" fmla="+- 0 5971 5706"/>
                <a:gd name="T113" fmla="*/ T112 w 270"/>
                <a:gd name="T114" fmla="+- 0 880 461"/>
                <a:gd name="T115" fmla="*/ 880 h 644"/>
                <a:gd name="T116" fmla="+- 0 5975 5706"/>
                <a:gd name="T117" fmla="*/ T116 w 270"/>
                <a:gd name="T118" fmla="+- 0 869 461"/>
                <a:gd name="T119" fmla="*/ 869 h 644"/>
                <a:gd name="T120" fmla="+- 0 5974 5706"/>
                <a:gd name="T121" fmla="*/ T120 w 270"/>
                <a:gd name="T122" fmla="+- 0 858 461"/>
                <a:gd name="T123" fmla="*/ 858 h 644"/>
                <a:gd name="T124" fmla="+- 0 5969 5706"/>
                <a:gd name="T125" fmla="*/ T124 w 270"/>
                <a:gd name="T126" fmla="+- 0 847 461"/>
                <a:gd name="T127" fmla="*/ 847 h 644"/>
                <a:gd name="T128" fmla="+- 0 5961 5706"/>
                <a:gd name="T129" fmla="*/ T128 w 270"/>
                <a:gd name="T130" fmla="+- 0 839 461"/>
                <a:gd name="T131" fmla="*/ 839 h 644"/>
                <a:gd name="T132" fmla="+- 0 5949 5706"/>
                <a:gd name="T133" fmla="*/ T132 w 270"/>
                <a:gd name="T134" fmla="+- 0 835 461"/>
                <a:gd name="T135" fmla="*/ 835 h 644"/>
                <a:gd name="T136" fmla="+- 0 5840 5706"/>
                <a:gd name="T137" fmla="*/ T136 w 270"/>
                <a:gd name="T138" fmla="+- 0 985 461"/>
                <a:gd name="T139" fmla="*/ 985 h 644"/>
                <a:gd name="T140" fmla="+- 0 5814 5706"/>
                <a:gd name="T141" fmla="*/ T140 w 270"/>
                <a:gd name="T142" fmla="+- 0 1030 461"/>
                <a:gd name="T143" fmla="*/ 1030 h 644"/>
                <a:gd name="T144" fmla="+- 0 5866 5706"/>
                <a:gd name="T145" fmla="*/ T144 w 270"/>
                <a:gd name="T146" fmla="+- 0 1030 461"/>
                <a:gd name="T147" fmla="*/ 1030 h 644"/>
                <a:gd name="T148" fmla="+- 0 5840 5706"/>
                <a:gd name="T149" fmla="*/ T148 w 270"/>
                <a:gd name="T150" fmla="+- 0 985 461"/>
                <a:gd name="T151" fmla="*/ 985 h 644"/>
                <a:gd name="T152" fmla="+- 0 5870 5706"/>
                <a:gd name="T153" fmla="*/ T152 w 270"/>
                <a:gd name="T154" fmla="+- 0 934 461"/>
                <a:gd name="T155" fmla="*/ 934 h 644"/>
                <a:gd name="T156" fmla="+- 0 5840 5706"/>
                <a:gd name="T157" fmla="*/ T156 w 270"/>
                <a:gd name="T158" fmla="+- 0 985 461"/>
                <a:gd name="T159" fmla="*/ 985 h 644"/>
                <a:gd name="T160" fmla="+- 0 5866 5706"/>
                <a:gd name="T161" fmla="*/ T160 w 270"/>
                <a:gd name="T162" fmla="+- 0 1030 461"/>
                <a:gd name="T163" fmla="*/ 1030 h 644"/>
                <a:gd name="T164" fmla="+- 0 5870 5706"/>
                <a:gd name="T165" fmla="*/ T164 w 270"/>
                <a:gd name="T166" fmla="+- 0 1030 461"/>
                <a:gd name="T167" fmla="*/ 1030 h 644"/>
                <a:gd name="T168" fmla="+- 0 5870 5706"/>
                <a:gd name="T169" fmla="*/ T168 w 270"/>
                <a:gd name="T170" fmla="+- 0 934 461"/>
                <a:gd name="T171" fmla="*/ 934 h 644"/>
                <a:gd name="T172" fmla="+- 0 5870 5706"/>
                <a:gd name="T173" fmla="*/ T172 w 270"/>
                <a:gd name="T174" fmla="+- 0 461 461"/>
                <a:gd name="T175" fmla="*/ 461 h 644"/>
                <a:gd name="T176" fmla="+- 0 5810 5706"/>
                <a:gd name="T177" fmla="*/ T176 w 270"/>
                <a:gd name="T178" fmla="+- 0 461 461"/>
                <a:gd name="T179" fmla="*/ 461 h 644"/>
                <a:gd name="T180" fmla="+- 0 5810 5706"/>
                <a:gd name="T181" fmla="*/ T180 w 270"/>
                <a:gd name="T182" fmla="+- 0 934 461"/>
                <a:gd name="T183" fmla="*/ 934 h 644"/>
                <a:gd name="T184" fmla="+- 0 5840 5706"/>
                <a:gd name="T185" fmla="*/ T184 w 270"/>
                <a:gd name="T186" fmla="+- 0 985 461"/>
                <a:gd name="T187" fmla="*/ 985 h 644"/>
                <a:gd name="T188" fmla="+- 0 5870 5706"/>
                <a:gd name="T189" fmla="*/ T188 w 270"/>
                <a:gd name="T190" fmla="+- 0 934 461"/>
                <a:gd name="T191" fmla="*/ 934 h 644"/>
                <a:gd name="T192" fmla="+- 0 5870 5706"/>
                <a:gd name="T193" fmla="*/ T192 w 270"/>
                <a:gd name="T194" fmla="+- 0 461 461"/>
                <a:gd name="T195" fmla="*/ 461 h 6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</a:cxnLst>
              <a:rect l="0" t="0" r="r" b="b"/>
              <a:pathLst>
                <a:path w="270" h="644">
                  <a:moveTo>
                    <a:pt x="26" y="374"/>
                  </a:moveTo>
                  <a:lnTo>
                    <a:pt x="14" y="378"/>
                  </a:lnTo>
                  <a:lnTo>
                    <a:pt x="5" y="386"/>
                  </a:lnTo>
                  <a:lnTo>
                    <a:pt x="0" y="397"/>
                  </a:lnTo>
                  <a:lnTo>
                    <a:pt x="0" y="408"/>
                  </a:lnTo>
                  <a:lnTo>
                    <a:pt x="3" y="419"/>
                  </a:lnTo>
                  <a:lnTo>
                    <a:pt x="134" y="644"/>
                  </a:lnTo>
                  <a:lnTo>
                    <a:pt x="169" y="584"/>
                  </a:lnTo>
                  <a:lnTo>
                    <a:pt x="104" y="584"/>
                  </a:lnTo>
                  <a:lnTo>
                    <a:pt x="104" y="473"/>
                  </a:lnTo>
                  <a:lnTo>
                    <a:pt x="55" y="389"/>
                  </a:lnTo>
                  <a:lnTo>
                    <a:pt x="47" y="380"/>
                  </a:lnTo>
                  <a:lnTo>
                    <a:pt x="37" y="375"/>
                  </a:lnTo>
                  <a:lnTo>
                    <a:pt x="26" y="374"/>
                  </a:lnTo>
                  <a:close/>
                  <a:moveTo>
                    <a:pt x="104" y="473"/>
                  </a:moveTo>
                  <a:lnTo>
                    <a:pt x="104" y="584"/>
                  </a:lnTo>
                  <a:lnTo>
                    <a:pt x="164" y="584"/>
                  </a:lnTo>
                  <a:lnTo>
                    <a:pt x="164" y="569"/>
                  </a:lnTo>
                  <a:lnTo>
                    <a:pt x="108" y="569"/>
                  </a:lnTo>
                  <a:lnTo>
                    <a:pt x="134" y="524"/>
                  </a:lnTo>
                  <a:lnTo>
                    <a:pt x="104" y="473"/>
                  </a:lnTo>
                  <a:close/>
                  <a:moveTo>
                    <a:pt x="243" y="374"/>
                  </a:moveTo>
                  <a:lnTo>
                    <a:pt x="232" y="375"/>
                  </a:lnTo>
                  <a:lnTo>
                    <a:pt x="221" y="380"/>
                  </a:lnTo>
                  <a:lnTo>
                    <a:pt x="213" y="389"/>
                  </a:lnTo>
                  <a:lnTo>
                    <a:pt x="164" y="473"/>
                  </a:lnTo>
                  <a:lnTo>
                    <a:pt x="164" y="584"/>
                  </a:lnTo>
                  <a:lnTo>
                    <a:pt x="169" y="584"/>
                  </a:lnTo>
                  <a:lnTo>
                    <a:pt x="265" y="419"/>
                  </a:lnTo>
                  <a:lnTo>
                    <a:pt x="269" y="408"/>
                  </a:lnTo>
                  <a:lnTo>
                    <a:pt x="268" y="397"/>
                  </a:lnTo>
                  <a:lnTo>
                    <a:pt x="263" y="386"/>
                  </a:lnTo>
                  <a:lnTo>
                    <a:pt x="255" y="378"/>
                  </a:lnTo>
                  <a:lnTo>
                    <a:pt x="243" y="374"/>
                  </a:lnTo>
                  <a:close/>
                  <a:moveTo>
                    <a:pt x="134" y="524"/>
                  </a:moveTo>
                  <a:lnTo>
                    <a:pt x="108" y="569"/>
                  </a:lnTo>
                  <a:lnTo>
                    <a:pt x="160" y="569"/>
                  </a:lnTo>
                  <a:lnTo>
                    <a:pt x="134" y="524"/>
                  </a:lnTo>
                  <a:close/>
                  <a:moveTo>
                    <a:pt x="164" y="473"/>
                  </a:moveTo>
                  <a:lnTo>
                    <a:pt x="134" y="524"/>
                  </a:lnTo>
                  <a:lnTo>
                    <a:pt x="160" y="569"/>
                  </a:lnTo>
                  <a:lnTo>
                    <a:pt x="164" y="569"/>
                  </a:lnTo>
                  <a:lnTo>
                    <a:pt x="164" y="473"/>
                  </a:lnTo>
                  <a:close/>
                  <a:moveTo>
                    <a:pt x="164" y="0"/>
                  </a:moveTo>
                  <a:lnTo>
                    <a:pt x="104" y="0"/>
                  </a:lnTo>
                  <a:lnTo>
                    <a:pt x="104" y="473"/>
                  </a:lnTo>
                  <a:lnTo>
                    <a:pt x="134" y="524"/>
                  </a:lnTo>
                  <a:lnTo>
                    <a:pt x="164" y="47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docshape10"/>
            <p:cNvSpPr txBox="1">
              <a:spLocks noChangeArrowheads="1"/>
            </p:cNvSpPr>
            <p:nvPr/>
          </p:nvSpPr>
          <p:spPr bwMode="auto">
            <a:xfrm>
              <a:off x="4207" y="1250"/>
              <a:ext cx="3123" cy="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dirty="0" smtClean="0">
                  <a:ln>
                    <a:noFill/>
                  </a:ln>
                  <a:solidFill>
                    <a:srgbClr val="8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Познавательные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53" name="docshapegroup11"/>
          <p:cNvGrpSpPr>
            <a:grpSpLocks/>
          </p:cNvGrpSpPr>
          <p:nvPr/>
        </p:nvGrpSpPr>
        <p:grpSpPr bwMode="auto">
          <a:xfrm>
            <a:off x="5035050" y="457200"/>
            <a:ext cx="1451530" cy="1078747"/>
            <a:chOff x="7946" y="426"/>
            <a:chExt cx="2287" cy="1690"/>
          </a:xfrm>
        </p:grpSpPr>
        <p:sp>
          <p:nvSpPr>
            <p:cNvPr id="54" name="docshape12"/>
            <p:cNvSpPr>
              <a:spLocks noChangeArrowheads="1"/>
            </p:cNvSpPr>
            <p:nvPr/>
          </p:nvSpPr>
          <p:spPr bwMode="auto">
            <a:xfrm>
              <a:off x="7946" y="1098"/>
              <a:ext cx="2031" cy="101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87" name="docshape1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8" y="426"/>
              <a:ext cx="663" cy="1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docshape14"/>
            <p:cNvSpPr>
              <a:spLocks/>
            </p:cNvSpPr>
            <p:nvPr/>
          </p:nvSpPr>
          <p:spPr bwMode="auto">
            <a:xfrm>
              <a:off x="8828" y="456"/>
              <a:ext cx="270" cy="644"/>
            </a:xfrm>
            <a:custGeom>
              <a:avLst/>
              <a:gdLst>
                <a:gd name="T0" fmla="+- 0 8854 8828"/>
                <a:gd name="T1" fmla="*/ T0 w 270"/>
                <a:gd name="T2" fmla="+- 0 831 456"/>
                <a:gd name="T3" fmla="*/ 831 h 644"/>
                <a:gd name="T4" fmla="+- 0 8843 8828"/>
                <a:gd name="T5" fmla="*/ T4 w 270"/>
                <a:gd name="T6" fmla="+- 0 834 456"/>
                <a:gd name="T7" fmla="*/ 834 h 644"/>
                <a:gd name="T8" fmla="+- 0 8834 8828"/>
                <a:gd name="T9" fmla="*/ T8 w 270"/>
                <a:gd name="T10" fmla="+- 0 842 456"/>
                <a:gd name="T11" fmla="*/ 842 h 644"/>
                <a:gd name="T12" fmla="+- 0 8829 8828"/>
                <a:gd name="T13" fmla="*/ T12 w 270"/>
                <a:gd name="T14" fmla="+- 0 853 456"/>
                <a:gd name="T15" fmla="*/ 853 h 644"/>
                <a:gd name="T16" fmla="+- 0 8828 8828"/>
                <a:gd name="T17" fmla="*/ T16 w 270"/>
                <a:gd name="T18" fmla="+- 0 864 456"/>
                <a:gd name="T19" fmla="*/ 864 h 644"/>
                <a:gd name="T20" fmla="+- 0 8832 8828"/>
                <a:gd name="T21" fmla="*/ T20 w 270"/>
                <a:gd name="T22" fmla="+- 0 875 456"/>
                <a:gd name="T23" fmla="*/ 875 h 644"/>
                <a:gd name="T24" fmla="+- 0 8963 8828"/>
                <a:gd name="T25" fmla="*/ T24 w 270"/>
                <a:gd name="T26" fmla="+- 0 1100 456"/>
                <a:gd name="T27" fmla="*/ 1100 h 644"/>
                <a:gd name="T28" fmla="+- 0 8998 8828"/>
                <a:gd name="T29" fmla="*/ T28 w 270"/>
                <a:gd name="T30" fmla="+- 0 1040 456"/>
                <a:gd name="T31" fmla="*/ 1040 h 644"/>
                <a:gd name="T32" fmla="+- 0 8933 8828"/>
                <a:gd name="T33" fmla="*/ T32 w 270"/>
                <a:gd name="T34" fmla="+- 0 1040 456"/>
                <a:gd name="T35" fmla="*/ 1040 h 644"/>
                <a:gd name="T36" fmla="+- 0 8933 8828"/>
                <a:gd name="T37" fmla="*/ T36 w 270"/>
                <a:gd name="T38" fmla="+- 0 929 456"/>
                <a:gd name="T39" fmla="*/ 929 h 644"/>
                <a:gd name="T40" fmla="+- 0 8884 8828"/>
                <a:gd name="T41" fmla="*/ T40 w 270"/>
                <a:gd name="T42" fmla="+- 0 845 456"/>
                <a:gd name="T43" fmla="*/ 845 h 644"/>
                <a:gd name="T44" fmla="+- 0 8876 8828"/>
                <a:gd name="T45" fmla="*/ T44 w 270"/>
                <a:gd name="T46" fmla="+- 0 836 456"/>
                <a:gd name="T47" fmla="*/ 836 h 644"/>
                <a:gd name="T48" fmla="+- 0 8865 8828"/>
                <a:gd name="T49" fmla="*/ T48 w 270"/>
                <a:gd name="T50" fmla="+- 0 831 456"/>
                <a:gd name="T51" fmla="*/ 831 h 644"/>
                <a:gd name="T52" fmla="+- 0 8854 8828"/>
                <a:gd name="T53" fmla="*/ T52 w 270"/>
                <a:gd name="T54" fmla="+- 0 831 456"/>
                <a:gd name="T55" fmla="*/ 831 h 644"/>
                <a:gd name="T56" fmla="+- 0 8933 8828"/>
                <a:gd name="T57" fmla="*/ T56 w 270"/>
                <a:gd name="T58" fmla="+- 0 929 456"/>
                <a:gd name="T59" fmla="*/ 929 h 644"/>
                <a:gd name="T60" fmla="+- 0 8933 8828"/>
                <a:gd name="T61" fmla="*/ T60 w 270"/>
                <a:gd name="T62" fmla="+- 0 1040 456"/>
                <a:gd name="T63" fmla="*/ 1040 h 644"/>
                <a:gd name="T64" fmla="+- 0 8993 8828"/>
                <a:gd name="T65" fmla="*/ T64 w 270"/>
                <a:gd name="T66" fmla="+- 0 1040 456"/>
                <a:gd name="T67" fmla="*/ 1040 h 644"/>
                <a:gd name="T68" fmla="+- 0 8993 8828"/>
                <a:gd name="T69" fmla="*/ T68 w 270"/>
                <a:gd name="T70" fmla="+- 0 1025 456"/>
                <a:gd name="T71" fmla="*/ 1025 h 644"/>
                <a:gd name="T72" fmla="+- 0 8937 8828"/>
                <a:gd name="T73" fmla="*/ T72 w 270"/>
                <a:gd name="T74" fmla="+- 0 1025 456"/>
                <a:gd name="T75" fmla="*/ 1025 h 644"/>
                <a:gd name="T76" fmla="+- 0 8963 8828"/>
                <a:gd name="T77" fmla="*/ T76 w 270"/>
                <a:gd name="T78" fmla="+- 0 981 456"/>
                <a:gd name="T79" fmla="*/ 981 h 644"/>
                <a:gd name="T80" fmla="+- 0 8933 8828"/>
                <a:gd name="T81" fmla="*/ T80 w 270"/>
                <a:gd name="T82" fmla="+- 0 929 456"/>
                <a:gd name="T83" fmla="*/ 929 h 644"/>
                <a:gd name="T84" fmla="+- 0 9072 8828"/>
                <a:gd name="T85" fmla="*/ T84 w 270"/>
                <a:gd name="T86" fmla="+- 0 831 456"/>
                <a:gd name="T87" fmla="*/ 831 h 644"/>
                <a:gd name="T88" fmla="+- 0 9060 8828"/>
                <a:gd name="T89" fmla="*/ T88 w 270"/>
                <a:gd name="T90" fmla="+- 0 831 456"/>
                <a:gd name="T91" fmla="*/ 831 h 644"/>
                <a:gd name="T92" fmla="+- 0 9050 8828"/>
                <a:gd name="T93" fmla="*/ T92 w 270"/>
                <a:gd name="T94" fmla="+- 0 836 456"/>
                <a:gd name="T95" fmla="*/ 836 h 644"/>
                <a:gd name="T96" fmla="+- 0 9042 8828"/>
                <a:gd name="T97" fmla="*/ T96 w 270"/>
                <a:gd name="T98" fmla="+- 0 845 456"/>
                <a:gd name="T99" fmla="*/ 845 h 644"/>
                <a:gd name="T100" fmla="+- 0 8993 8828"/>
                <a:gd name="T101" fmla="*/ T100 w 270"/>
                <a:gd name="T102" fmla="+- 0 929 456"/>
                <a:gd name="T103" fmla="*/ 929 h 644"/>
                <a:gd name="T104" fmla="+- 0 8993 8828"/>
                <a:gd name="T105" fmla="*/ T104 w 270"/>
                <a:gd name="T106" fmla="+- 0 1040 456"/>
                <a:gd name="T107" fmla="*/ 1040 h 644"/>
                <a:gd name="T108" fmla="+- 0 8998 8828"/>
                <a:gd name="T109" fmla="*/ T108 w 270"/>
                <a:gd name="T110" fmla="+- 0 1040 456"/>
                <a:gd name="T111" fmla="*/ 1040 h 644"/>
                <a:gd name="T112" fmla="+- 0 9094 8828"/>
                <a:gd name="T113" fmla="*/ T112 w 270"/>
                <a:gd name="T114" fmla="+- 0 875 456"/>
                <a:gd name="T115" fmla="*/ 875 h 644"/>
                <a:gd name="T116" fmla="+- 0 9098 8828"/>
                <a:gd name="T117" fmla="*/ T116 w 270"/>
                <a:gd name="T118" fmla="+- 0 864 456"/>
                <a:gd name="T119" fmla="*/ 864 h 644"/>
                <a:gd name="T120" fmla="+- 0 9097 8828"/>
                <a:gd name="T121" fmla="*/ T120 w 270"/>
                <a:gd name="T122" fmla="+- 0 853 456"/>
                <a:gd name="T123" fmla="*/ 853 h 644"/>
                <a:gd name="T124" fmla="+- 0 9092 8828"/>
                <a:gd name="T125" fmla="*/ T124 w 270"/>
                <a:gd name="T126" fmla="+- 0 842 456"/>
                <a:gd name="T127" fmla="*/ 842 h 644"/>
                <a:gd name="T128" fmla="+- 0 9083 8828"/>
                <a:gd name="T129" fmla="*/ T128 w 270"/>
                <a:gd name="T130" fmla="+- 0 834 456"/>
                <a:gd name="T131" fmla="*/ 834 h 644"/>
                <a:gd name="T132" fmla="+- 0 9072 8828"/>
                <a:gd name="T133" fmla="*/ T132 w 270"/>
                <a:gd name="T134" fmla="+- 0 831 456"/>
                <a:gd name="T135" fmla="*/ 831 h 644"/>
                <a:gd name="T136" fmla="+- 0 8963 8828"/>
                <a:gd name="T137" fmla="*/ T136 w 270"/>
                <a:gd name="T138" fmla="+- 0 981 456"/>
                <a:gd name="T139" fmla="*/ 981 h 644"/>
                <a:gd name="T140" fmla="+- 0 8937 8828"/>
                <a:gd name="T141" fmla="*/ T140 w 270"/>
                <a:gd name="T142" fmla="+- 0 1025 456"/>
                <a:gd name="T143" fmla="*/ 1025 h 644"/>
                <a:gd name="T144" fmla="+- 0 8989 8828"/>
                <a:gd name="T145" fmla="*/ T144 w 270"/>
                <a:gd name="T146" fmla="+- 0 1025 456"/>
                <a:gd name="T147" fmla="*/ 1025 h 644"/>
                <a:gd name="T148" fmla="+- 0 8963 8828"/>
                <a:gd name="T149" fmla="*/ T148 w 270"/>
                <a:gd name="T150" fmla="+- 0 981 456"/>
                <a:gd name="T151" fmla="*/ 981 h 644"/>
                <a:gd name="T152" fmla="+- 0 8993 8828"/>
                <a:gd name="T153" fmla="*/ T152 w 270"/>
                <a:gd name="T154" fmla="+- 0 929 456"/>
                <a:gd name="T155" fmla="*/ 929 h 644"/>
                <a:gd name="T156" fmla="+- 0 8963 8828"/>
                <a:gd name="T157" fmla="*/ T156 w 270"/>
                <a:gd name="T158" fmla="+- 0 981 456"/>
                <a:gd name="T159" fmla="*/ 981 h 644"/>
                <a:gd name="T160" fmla="+- 0 8989 8828"/>
                <a:gd name="T161" fmla="*/ T160 w 270"/>
                <a:gd name="T162" fmla="+- 0 1025 456"/>
                <a:gd name="T163" fmla="*/ 1025 h 644"/>
                <a:gd name="T164" fmla="+- 0 8993 8828"/>
                <a:gd name="T165" fmla="*/ T164 w 270"/>
                <a:gd name="T166" fmla="+- 0 1025 456"/>
                <a:gd name="T167" fmla="*/ 1025 h 644"/>
                <a:gd name="T168" fmla="+- 0 8993 8828"/>
                <a:gd name="T169" fmla="*/ T168 w 270"/>
                <a:gd name="T170" fmla="+- 0 929 456"/>
                <a:gd name="T171" fmla="*/ 929 h 644"/>
                <a:gd name="T172" fmla="+- 0 8993 8828"/>
                <a:gd name="T173" fmla="*/ T172 w 270"/>
                <a:gd name="T174" fmla="+- 0 456 456"/>
                <a:gd name="T175" fmla="*/ 456 h 644"/>
                <a:gd name="T176" fmla="+- 0 8933 8828"/>
                <a:gd name="T177" fmla="*/ T176 w 270"/>
                <a:gd name="T178" fmla="+- 0 456 456"/>
                <a:gd name="T179" fmla="*/ 456 h 644"/>
                <a:gd name="T180" fmla="+- 0 8933 8828"/>
                <a:gd name="T181" fmla="*/ T180 w 270"/>
                <a:gd name="T182" fmla="+- 0 929 456"/>
                <a:gd name="T183" fmla="*/ 929 h 644"/>
                <a:gd name="T184" fmla="+- 0 8963 8828"/>
                <a:gd name="T185" fmla="*/ T184 w 270"/>
                <a:gd name="T186" fmla="+- 0 981 456"/>
                <a:gd name="T187" fmla="*/ 981 h 644"/>
                <a:gd name="T188" fmla="+- 0 8993 8828"/>
                <a:gd name="T189" fmla="*/ T188 w 270"/>
                <a:gd name="T190" fmla="+- 0 929 456"/>
                <a:gd name="T191" fmla="*/ 929 h 644"/>
                <a:gd name="T192" fmla="+- 0 8993 8828"/>
                <a:gd name="T193" fmla="*/ T192 w 270"/>
                <a:gd name="T194" fmla="+- 0 456 456"/>
                <a:gd name="T195" fmla="*/ 456 h 6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</a:cxnLst>
              <a:rect l="0" t="0" r="r" b="b"/>
              <a:pathLst>
                <a:path w="270" h="644">
                  <a:moveTo>
                    <a:pt x="26" y="375"/>
                  </a:moveTo>
                  <a:lnTo>
                    <a:pt x="15" y="378"/>
                  </a:lnTo>
                  <a:lnTo>
                    <a:pt x="6" y="386"/>
                  </a:lnTo>
                  <a:lnTo>
                    <a:pt x="1" y="397"/>
                  </a:lnTo>
                  <a:lnTo>
                    <a:pt x="0" y="408"/>
                  </a:lnTo>
                  <a:lnTo>
                    <a:pt x="4" y="419"/>
                  </a:lnTo>
                  <a:lnTo>
                    <a:pt x="135" y="644"/>
                  </a:lnTo>
                  <a:lnTo>
                    <a:pt x="170" y="584"/>
                  </a:lnTo>
                  <a:lnTo>
                    <a:pt x="105" y="584"/>
                  </a:lnTo>
                  <a:lnTo>
                    <a:pt x="105" y="473"/>
                  </a:lnTo>
                  <a:lnTo>
                    <a:pt x="56" y="389"/>
                  </a:lnTo>
                  <a:lnTo>
                    <a:pt x="48" y="380"/>
                  </a:lnTo>
                  <a:lnTo>
                    <a:pt x="37" y="375"/>
                  </a:lnTo>
                  <a:lnTo>
                    <a:pt x="26" y="375"/>
                  </a:lnTo>
                  <a:close/>
                  <a:moveTo>
                    <a:pt x="105" y="473"/>
                  </a:moveTo>
                  <a:lnTo>
                    <a:pt x="105" y="584"/>
                  </a:lnTo>
                  <a:lnTo>
                    <a:pt x="165" y="584"/>
                  </a:lnTo>
                  <a:lnTo>
                    <a:pt x="165" y="569"/>
                  </a:lnTo>
                  <a:lnTo>
                    <a:pt x="109" y="569"/>
                  </a:lnTo>
                  <a:lnTo>
                    <a:pt x="135" y="525"/>
                  </a:lnTo>
                  <a:lnTo>
                    <a:pt x="105" y="473"/>
                  </a:lnTo>
                  <a:close/>
                  <a:moveTo>
                    <a:pt x="244" y="375"/>
                  </a:moveTo>
                  <a:lnTo>
                    <a:pt x="232" y="375"/>
                  </a:lnTo>
                  <a:lnTo>
                    <a:pt x="222" y="380"/>
                  </a:lnTo>
                  <a:lnTo>
                    <a:pt x="214" y="389"/>
                  </a:lnTo>
                  <a:lnTo>
                    <a:pt x="165" y="473"/>
                  </a:lnTo>
                  <a:lnTo>
                    <a:pt x="165" y="584"/>
                  </a:lnTo>
                  <a:lnTo>
                    <a:pt x="170" y="584"/>
                  </a:lnTo>
                  <a:lnTo>
                    <a:pt x="266" y="419"/>
                  </a:lnTo>
                  <a:lnTo>
                    <a:pt x="270" y="408"/>
                  </a:lnTo>
                  <a:lnTo>
                    <a:pt x="269" y="397"/>
                  </a:lnTo>
                  <a:lnTo>
                    <a:pt x="264" y="386"/>
                  </a:lnTo>
                  <a:lnTo>
                    <a:pt x="255" y="378"/>
                  </a:lnTo>
                  <a:lnTo>
                    <a:pt x="244" y="375"/>
                  </a:lnTo>
                  <a:close/>
                  <a:moveTo>
                    <a:pt x="135" y="525"/>
                  </a:moveTo>
                  <a:lnTo>
                    <a:pt x="109" y="569"/>
                  </a:lnTo>
                  <a:lnTo>
                    <a:pt x="161" y="569"/>
                  </a:lnTo>
                  <a:lnTo>
                    <a:pt x="135" y="525"/>
                  </a:lnTo>
                  <a:close/>
                  <a:moveTo>
                    <a:pt x="165" y="473"/>
                  </a:moveTo>
                  <a:lnTo>
                    <a:pt x="135" y="525"/>
                  </a:lnTo>
                  <a:lnTo>
                    <a:pt x="161" y="569"/>
                  </a:lnTo>
                  <a:lnTo>
                    <a:pt x="165" y="569"/>
                  </a:lnTo>
                  <a:lnTo>
                    <a:pt x="165" y="473"/>
                  </a:lnTo>
                  <a:close/>
                  <a:moveTo>
                    <a:pt x="165" y="0"/>
                  </a:moveTo>
                  <a:lnTo>
                    <a:pt x="105" y="0"/>
                  </a:lnTo>
                  <a:lnTo>
                    <a:pt x="105" y="473"/>
                  </a:lnTo>
                  <a:lnTo>
                    <a:pt x="135" y="525"/>
                  </a:lnTo>
                  <a:lnTo>
                    <a:pt x="165" y="473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docshape15"/>
            <p:cNvSpPr txBox="1">
              <a:spLocks noChangeArrowheads="1"/>
            </p:cNvSpPr>
            <p:nvPr/>
          </p:nvSpPr>
          <p:spPr bwMode="auto">
            <a:xfrm>
              <a:off x="7946" y="1328"/>
              <a:ext cx="2287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dirty="0" smtClean="0">
                  <a:ln>
                    <a:noFill/>
                  </a:ln>
                  <a:solidFill>
                    <a:srgbClr val="8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Досуговые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7" name="Rectangle 7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72774" tIns="45720" rIns="1122009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8" name="Rectangle 80"/>
          <p:cNvSpPr>
            <a:spLocks noChangeArrowheads="1"/>
          </p:cNvSpPr>
          <p:nvPr/>
        </p:nvSpPr>
        <p:spPr bwMode="auto">
          <a:xfrm>
            <a:off x="1619672" y="-202778"/>
            <a:ext cx="554461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Нетрадиционные формы взаимодействия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docshape22"/>
          <p:cNvSpPr txBox="1">
            <a:spLocks noChangeArrowheads="1"/>
          </p:cNvSpPr>
          <p:nvPr/>
        </p:nvSpPr>
        <p:spPr bwMode="auto">
          <a:xfrm>
            <a:off x="2791803" y="1733454"/>
            <a:ext cx="1876486" cy="248763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436563" lvl="0" indent="0" algn="ctr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Направлено на ознакомление родителей с возрастными и психологическими особенностями детей</a:t>
            </a:r>
          </a:p>
          <a:p>
            <a:pPr marL="0" marR="230188" lvl="0" indent="0" algn="ctr" defTabSz="914400" rtl="0" eaLnBrk="0" fontAlgn="base" latinLnBrk="0" hangingPunct="0">
              <a:lnSpc>
                <a:spcPct val="10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дошкольного возраста,</a:t>
            </a:r>
          </a:p>
          <a:p>
            <a:pPr marL="0" marR="234950" lvl="0" indent="0" algn="ctr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формирование у родителей практических навыков воспитания детей.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docshape21"/>
          <p:cNvSpPr txBox="1">
            <a:spLocks noChangeArrowheads="1"/>
          </p:cNvSpPr>
          <p:nvPr/>
        </p:nvSpPr>
        <p:spPr bwMode="auto">
          <a:xfrm>
            <a:off x="467544" y="1733453"/>
            <a:ext cx="2063792" cy="2452502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304800" lvl="0" indent="0" algn="ctr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Направлено на выявление интересов,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потребностей, запросов родителей, уровня их педагогической грамотности, обработку и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использование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данных</a:t>
            </a:r>
          </a:p>
          <a:p>
            <a:pPr marL="0" marR="295275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каждого воспитанника, установление эмоционального контакта между педагогами,</a:t>
            </a:r>
          </a:p>
          <a:p>
            <a:pPr marL="0" marR="295275" lvl="0" indent="0" algn="ctr" defTabSz="914400" rtl="0" eaLnBrk="0" fontAlgn="base" latinLnBrk="0" hangingPunct="0">
              <a:lnSpc>
                <a:spcPct val="10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родителями и детьми.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docshape23"/>
          <p:cNvSpPr txBox="1">
            <a:spLocks noChangeArrowheads="1"/>
          </p:cNvSpPr>
          <p:nvPr/>
        </p:nvSpPr>
        <p:spPr bwMode="auto">
          <a:xfrm>
            <a:off x="4981334" y="1733452"/>
            <a:ext cx="1342766" cy="2487636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279400" lvl="0" indent="0" algn="ctr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Призвано устанавливать теплые доверительные отношения, эмоциональный контакт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между педагогами и родителями,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между</a:t>
            </a:r>
          </a:p>
          <a:p>
            <a:pPr marL="0" marR="277813" lvl="0" indent="0" algn="ctr" defTabSz="914400" rtl="0" eaLnBrk="0" fontAlgn="base" latinLnBrk="0" hangingPunct="0">
              <a:lnSpc>
                <a:spcPct val="10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родителями и детьми.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docshape24"/>
          <p:cNvSpPr txBox="1">
            <a:spLocks noChangeArrowheads="1"/>
          </p:cNvSpPr>
          <p:nvPr/>
        </p:nvSpPr>
        <p:spPr bwMode="auto">
          <a:xfrm>
            <a:off x="6530851" y="1733453"/>
            <a:ext cx="2216377" cy="248763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438150" lvl="0" indent="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Даёт возможность донести до родителей любую</a:t>
            </a:r>
          </a:p>
          <a:p>
            <a:pPr marL="0" marR="31115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информацию в доступной форме, напомнить тактично о родительских обязанностях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ответственности. Детский сад начинается с раздевалки, очень важно, чтобы она была уютная и красивая, поэтому наши родительские уголки яркие, привлекательные.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11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509120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24" y="4221087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77" y="620688"/>
            <a:ext cx="2813992" cy="2808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7844" y="620688"/>
            <a:ext cx="3024336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659" y="722743"/>
            <a:ext cx="2592288" cy="2808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48" y="3645024"/>
            <a:ext cx="2520280" cy="2448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828" y="3633109"/>
            <a:ext cx="2556284" cy="244827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87624" y="116633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етрадиционные </a:t>
            </a:r>
            <a:r>
              <a:rPr lang="ru-RU" dirty="0"/>
              <a:t>формы взаимодействия </a:t>
            </a:r>
            <a:r>
              <a:rPr lang="ru-RU" dirty="0" smtClean="0"/>
              <a:t>ДОУ </a:t>
            </a:r>
            <a:r>
              <a:rPr lang="ru-RU" dirty="0"/>
              <a:t>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407864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54645" y="422108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1614567165_87-p-romashka-na-belom-fone-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089355" cy="27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16633"/>
            <a:ext cx="3672408" cy="3528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16632"/>
            <a:ext cx="3528392" cy="3528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692" y="3717032"/>
            <a:ext cx="2957468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747</TotalTime>
  <Words>498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MT</vt:lpstr>
      <vt:lpstr>Georgia</vt:lpstr>
      <vt:lpstr>Times New Roman</vt:lpstr>
      <vt:lpstr>Trebuchet MS</vt:lpstr>
      <vt:lpstr>Воздушный поток</vt:lpstr>
      <vt:lpstr>Муниципальное бюджетное образовательное учреждение  средняя школа №12 (дошкольное отделение)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Шингак-Кульская сельская модельная библиотека по экологическому воспитанию детей и подростков  «Дети. Экология. Будущее.»</dc:title>
  <dc:creator>User</dc:creator>
  <cp:lastModifiedBy>on</cp:lastModifiedBy>
  <cp:revision>66</cp:revision>
  <dcterms:created xsi:type="dcterms:W3CDTF">2020-10-08T05:48:52Z</dcterms:created>
  <dcterms:modified xsi:type="dcterms:W3CDTF">2025-02-18T05:24:25Z</dcterms:modified>
</cp:coreProperties>
</file>